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97" r:id="rId4"/>
    <p:sldId id="296" r:id="rId5"/>
    <p:sldId id="271" r:id="rId6"/>
    <p:sldId id="283" r:id="rId7"/>
    <p:sldId id="284" r:id="rId8"/>
    <p:sldId id="270" r:id="rId9"/>
    <p:sldId id="291" r:id="rId10"/>
    <p:sldId id="295" r:id="rId11"/>
    <p:sldId id="279" r:id="rId12"/>
    <p:sldId id="290" r:id="rId13"/>
    <p:sldId id="263" r:id="rId14"/>
    <p:sldId id="265" r:id="rId15"/>
    <p:sldId id="267" r:id="rId16"/>
    <p:sldId id="288" r:id="rId17"/>
    <p:sldId id="273" r:id="rId18"/>
    <p:sldId id="287" r:id="rId19"/>
    <p:sldId id="285" r:id="rId20"/>
    <p:sldId id="29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26" autoAdjust="0"/>
  </p:normalViewPr>
  <p:slideViewPr>
    <p:cSldViewPr>
      <p:cViewPr>
        <p:scale>
          <a:sx n="70" d="100"/>
          <a:sy n="70" d="100"/>
        </p:scale>
        <p:origin x="-2968" y="-896"/>
      </p:cViewPr>
      <p:guideLst>
        <p:guide orient="horz" pos="2160"/>
        <p:guide pos="2880"/>
      </p:guideLst>
    </p:cSldViewPr>
  </p:slideViewPr>
  <p:notesTextViewPr>
    <p:cViewPr>
      <p:scale>
        <a:sx n="1" d="1"/>
        <a:sy n="1" d="1"/>
      </p:scale>
      <p:origin x="0" y="0"/>
    </p:cViewPr>
  </p:notesTextViewPr>
  <p:notesViewPr>
    <p:cSldViewPr>
      <p:cViewPr>
        <p:scale>
          <a:sx n="80" d="100"/>
          <a:sy n="80" d="100"/>
        </p:scale>
        <p:origin x="-696" y="-1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txPr>
              <a:bodyPr/>
              <a:lstStyle/>
              <a:p>
                <a:pPr>
                  <a:defRPr sz="1200" b="1"/>
                </a:pPr>
                <a:endParaRPr lang="en-US"/>
              </a:p>
            </c:txPr>
            <c:showLegendKey val="0"/>
            <c:showVal val="1"/>
            <c:showCatName val="1"/>
            <c:showSerName val="0"/>
            <c:showPercent val="0"/>
            <c:showBubbleSize val="0"/>
            <c:separator>
</c:separator>
            <c:showLeaderLines val="1"/>
          </c:dLbls>
          <c:cat>
            <c:strRef>
              <c:f>Sheet1!$A$4:$A$8</c:f>
              <c:strCache>
                <c:ptCount val="5"/>
                <c:pt idx="0">
                  <c:v>Space Heating</c:v>
                </c:pt>
                <c:pt idx="1">
                  <c:v>Water Heating</c:v>
                </c:pt>
                <c:pt idx="2">
                  <c:v>Appliances</c:v>
                </c:pt>
                <c:pt idx="3">
                  <c:v>Lighting</c:v>
                </c:pt>
                <c:pt idx="4">
                  <c:v>Space Cooling</c:v>
                </c:pt>
              </c:strCache>
            </c:strRef>
          </c:cat>
          <c:val>
            <c:numRef>
              <c:f>Sheet1!$B$4:$B$8</c:f>
              <c:numCache>
                <c:formatCode>"$"#,##0</c:formatCode>
                <c:ptCount val="5"/>
                <c:pt idx="0">
                  <c:v>1200.0</c:v>
                </c:pt>
                <c:pt idx="1">
                  <c:v>360.0</c:v>
                </c:pt>
                <c:pt idx="2">
                  <c:v>280.0</c:v>
                </c:pt>
                <c:pt idx="3">
                  <c:v>100.0</c:v>
                </c:pt>
                <c:pt idx="4">
                  <c:v>60.0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txPr>
              <a:bodyPr/>
              <a:lstStyle/>
              <a:p>
                <a:pPr>
                  <a:defRPr sz="1200" b="1"/>
                </a:pPr>
                <a:endParaRPr lang="en-US"/>
              </a:p>
            </c:txPr>
            <c:showLegendKey val="0"/>
            <c:showVal val="1"/>
            <c:showCatName val="1"/>
            <c:showSerName val="0"/>
            <c:showPercent val="0"/>
            <c:showBubbleSize val="0"/>
            <c:separator>
</c:separator>
            <c:showLeaderLines val="1"/>
          </c:dLbls>
          <c:cat>
            <c:strRef>
              <c:f>'[Chart in Microsoft Office PowerPoint]Sheet1'!$A$4:$A$8</c:f>
              <c:strCache>
                <c:ptCount val="5"/>
                <c:pt idx="0">
                  <c:v>Space Heating</c:v>
                </c:pt>
                <c:pt idx="1">
                  <c:v>Water Heating</c:v>
                </c:pt>
                <c:pt idx="2">
                  <c:v>Appliances</c:v>
                </c:pt>
                <c:pt idx="3">
                  <c:v>Lighting</c:v>
                </c:pt>
                <c:pt idx="4">
                  <c:v>Space Cooling</c:v>
                </c:pt>
              </c:strCache>
            </c:strRef>
          </c:cat>
          <c:val>
            <c:numRef>
              <c:f>'[Chart in Microsoft Office PowerPoint]Sheet1'!$B$4:$B$8</c:f>
              <c:numCache>
                <c:formatCode>"$"#,##0</c:formatCode>
                <c:ptCount val="5"/>
                <c:pt idx="0">
                  <c:v>2400.0</c:v>
                </c:pt>
                <c:pt idx="1">
                  <c:v>720.0</c:v>
                </c:pt>
                <c:pt idx="2">
                  <c:v>560.0</c:v>
                </c:pt>
                <c:pt idx="3">
                  <c:v>200.0</c:v>
                </c:pt>
                <c:pt idx="4">
                  <c:v>120.0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9F161-7E07-453D-B12A-5AEE0A359558}" type="datetimeFigureOut">
              <a:rPr lang="en-US" smtClean="0"/>
              <a:t>17-06-07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D98A-342A-4E89-A009-E210C1938A02}" type="slidenum">
              <a:rPr lang="en-US" smtClean="0"/>
              <a:t>‹#›</a:t>
            </a:fld>
            <a:endParaRPr lang="en-US"/>
          </a:p>
        </p:txBody>
      </p:sp>
    </p:spTree>
    <p:extLst>
      <p:ext uri="{BB962C8B-B14F-4D97-AF65-F5344CB8AC3E}">
        <p14:creationId xmlns:p14="http://schemas.microsoft.com/office/powerpoint/2010/main" val="174484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Introduction of presenters.</a:t>
            </a:r>
            <a:endParaRPr lang="en-US" dirty="0"/>
          </a:p>
          <a:p>
            <a:pPr>
              <a:defRPr/>
            </a:pPr>
            <a:r>
              <a:rPr lang="en-US" dirty="0"/>
              <a:t>Welcome the community and elders.</a:t>
            </a:r>
          </a:p>
          <a:p>
            <a:pPr>
              <a:defRPr/>
            </a:pPr>
            <a:r>
              <a:rPr lang="en-US" dirty="0" smtClean="0"/>
              <a:t>Thank you for the welcome into </a:t>
            </a:r>
            <a:r>
              <a:rPr lang="en-US" dirty="0"/>
              <a:t>their space.</a:t>
            </a:r>
          </a:p>
          <a:p>
            <a:pPr>
              <a:defRPr/>
            </a:pPr>
            <a:r>
              <a:rPr lang="en-US" dirty="0"/>
              <a:t>Explain why </a:t>
            </a:r>
            <a:r>
              <a:rPr lang="en-US" dirty="0" smtClean="0"/>
              <a:t>you’re </a:t>
            </a:r>
            <a:r>
              <a:rPr lang="en-US" dirty="0"/>
              <a:t>here.</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a:t>
            </a:fld>
            <a:endParaRPr lang="en-US"/>
          </a:p>
        </p:txBody>
      </p:sp>
    </p:spTree>
    <p:extLst>
      <p:ext uri="{BB962C8B-B14F-4D97-AF65-F5344CB8AC3E}">
        <p14:creationId xmlns:p14="http://schemas.microsoft.com/office/powerpoint/2010/main" val="414143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My Hydro, you can log on and see your energy usage in real time. This is really helpful if you’re not sure where you’re using electricity. </a:t>
            </a:r>
          </a:p>
          <a:p>
            <a:r>
              <a:rPr lang="en-US" dirty="0"/>
              <a:t>If your home is empty all day and you have spikes in your usage during that time, maybe you have baseboard heaters on (and set too high). This can help you figure out where you’re using your energy.</a:t>
            </a:r>
          </a:p>
          <a:p>
            <a:r>
              <a:rPr lang="en-US" dirty="0"/>
              <a:t>All you have to do is create a profile (it’s free).</a:t>
            </a:r>
          </a:p>
          <a:p>
            <a:r>
              <a:rPr lang="en-US" dirty="0"/>
              <a:t>It’s also a great place to find tips and to learn about rebates and other programs that might be available to you.</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10</a:t>
            </a:fld>
            <a:endParaRPr lang="en-US"/>
          </a:p>
        </p:txBody>
      </p:sp>
    </p:spTree>
    <p:extLst>
      <p:ext uri="{BB962C8B-B14F-4D97-AF65-F5344CB8AC3E}">
        <p14:creationId xmlns:p14="http://schemas.microsoft.com/office/powerpoint/2010/main" val="203460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main contributors to energy consumption: </a:t>
            </a:r>
          </a:p>
          <a:p>
            <a:r>
              <a:rPr lang="en-US" u="sng" dirty="0"/>
              <a:t>Construction</a:t>
            </a:r>
          </a:p>
          <a:p>
            <a:r>
              <a:rPr lang="en-US" dirty="0"/>
              <a:t>-to what level of building code standard  we decide to build to which essentially describes how well our homes are designed, built and what materials are used</a:t>
            </a:r>
          </a:p>
          <a:p>
            <a:r>
              <a:rPr lang="en-US" dirty="0"/>
              <a:t>-level of professionalism in installation and inspection procedures</a:t>
            </a:r>
          </a:p>
          <a:p>
            <a:r>
              <a:rPr lang="en-US" u="sng" dirty="0"/>
              <a:t>Maintenance</a:t>
            </a:r>
          </a:p>
          <a:p>
            <a:r>
              <a:rPr lang="en-US" dirty="0"/>
              <a:t>-how we keep our homes in good shape (or not)</a:t>
            </a:r>
          </a:p>
          <a:p>
            <a:r>
              <a:rPr lang="en-US" dirty="0"/>
              <a:t>-what materials and methods we’re using for maintenance</a:t>
            </a:r>
          </a:p>
          <a:p>
            <a:r>
              <a:rPr lang="en-US" u="sng" dirty="0"/>
              <a:t>and Behaviour</a:t>
            </a:r>
          </a:p>
          <a:p>
            <a:r>
              <a:rPr lang="en-US" dirty="0"/>
              <a:t>-what we know about how to reduce our consumption</a:t>
            </a:r>
          </a:p>
          <a:p>
            <a:r>
              <a:rPr lang="en-US" dirty="0"/>
              <a:t>-if we actually do it</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11</a:t>
            </a:fld>
            <a:endParaRPr lang="en-US"/>
          </a:p>
        </p:txBody>
      </p:sp>
    </p:spTree>
    <p:extLst>
      <p:ext uri="{BB962C8B-B14F-4D97-AF65-F5344CB8AC3E}">
        <p14:creationId xmlns:p14="http://schemas.microsoft.com/office/powerpoint/2010/main" val="384627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Home Structure and Components help determine out energy usage:</a:t>
            </a:r>
          </a:p>
          <a:p>
            <a:r>
              <a:rPr lang="en-US" dirty="0"/>
              <a:t>The </a:t>
            </a:r>
            <a:r>
              <a:rPr lang="en-US" u="sng" dirty="0"/>
              <a:t>Building Envelope</a:t>
            </a:r>
            <a:r>
              <a:rPr lang="en-US" dirty="0"/>
              <a:t> is our walls, floors and roofs – everything that keeps weather out and keeps warmth in. We also want to consider the movement of moisture in our homes, particularly when we start to improve how airtight they are. When homes are sealed really well, a good ventilation system needs to be in place to move air, and remove excess moisture from showering, cooking, etc.</a:t>
            </a:r>
          </a:p>
          <a:p>
            <a:r>
              <a:rPr lang="en-US" dirty="0"/>
              <a:t>How we use </a:t>
            </a:r>
            <a:r>
              <a:rPr lang="en-US" u="sng" dirty="0"/>
              <a:t>heating system controls</a:t>
            </a:r>
            <a:r>
              <a:rPr lang="en-US" dirty="0"/>
              <a:t> (thermostats) also makes a big impact: using old analog thermostats or dials on baseboard heaters can be very inefficient, and installing programmable thermostats that regulate temperature better can have a big impact on bills. </a:t>
            </a:r>
          </a:p>
          <a:p>
            <a:r>
              <a:rPr lang="en-US" dirty="0"/>
              <a:t>The </a:t>
            </a:r>
            <a:r>
              <a:rPr lang="en-US" u="sng" dirty="0"/>
              <a:t>light bulbs</a:t>
            </a:r>
            <a:r>
              <a:rPr lang="en-US" dirty="0"/>
              <a:t> we choose make a difference too, and can really add up depending on how many lights we have in our home. LED bulbs are the most efficient, compared to old incandescent ones, and provide a lot nicer light than CFL bulbs.</a:t>
            </a:r>
          </a:p>
          <a:p>
            <a:r>
              <a:rPr lang="en-US" dirty="0"/>
              <a:t>Finally, since the 1970s, the number of </a:t>
            </a:r>
            <a:r>
              <a:rPr lang="en-US" u="sng" dirty="0"/>
              <a:t>appliances</a:t>
            </a:r>
            <a:r>
              <a:rPr lang="en-US" dirty="0"/>
              <a:t> we have in our homes has changed a lot. It isn’t uncommon for one household to have multiple TVs, computers and all sorts of gadgets plugged in and running which really increases the load on our homes.</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5451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we’ve been talking a lot about cost savings, there are lots of other benefits that are really important that come with energy efficiency practices.</a:t>
            </a:r>
          </a:p>
          <a:p>
            <a:r>
              <a:rPr lang="en-US" dirty="0"/>
              <a:t>Discuss the list of benefits in an interactive way, focusing particularly on aspects that the community has identified as important to them (if having a lower environment impact is very important, for example).</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13</a:t>
            </a:fld>
            <a:endParaRPr lang="en-US"/>
          </a:p>
        </p:txBody>
      </p:sp>
    </p:spTree>
    <p:extLst>
      <p:ext uri="{BB962C8B-B14F-4D97-AF65-F5344CB8AC3E}">
        <p14:creationId xmlns:p14="http://schemas.microsoft.com/office/powerpoint/2010/main" val="228187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known and disclosed, you can share the typical annual costs of different energy sources with Chief and Council. The savings realized in a pilot project in the northern interior saved an average of 37% on electricity, and so with even a conservative reduction of 20-30%, your community could be looking at savings of $_____/year which frees up funds for other community priorities, and reduces the financial burden on residents.</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14</a:t>
            </a:fld>
            <a:endParaRPr lang="en-US"/>
          </a:p>
        </p:txBody>
      </p:sp>
    </p:spTree>
    <p:extLst>
      <p:ext uri="{BB962C8B-B14F-4D97-AF65-F5344CB8AC3E}">
        <p14:creationId xmlns:p14="http://schemas.microsoft.com/office/powerpoint/2010/main" val="302432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efficiency can be incorporated into:</a:t>
            </a:r>
          </a:p>
          <a:p>
            <a:r>
              <a:rPr lang="en-US" dirty="0" smtClean="0"/>
              <a:t>Administration – alternative funding opportunities</a:t>
            </a:r>
          </a:p>
          <a:p>
            <a:r>
              <a:rPr lang="en-US" dirty="0" smtClean="0"/>
              <a:t>Maintenance – better defined rental and ownership responsibilities, guidelines around procurement and quality of materials</a:t>
            </a:r>
          </a:p>
          <a:p>
            <a:r>
              <a:rPr lang="en-US" dirty="0" smtClean="0"/>
              <a:t>Construction - </a:t>
            </a:r>
            <a:r>
              <a:rPr lang="en-US" dirty="0"/>
              <a:t>hiring requirements for contractors or </a:t>
            </a:r>
            <a:r>
              <a:rPr lang="en-US" dirty="0" smtClean="0"/>
              <a:t>consultants, lifecycle analysis of products and materials to feed business case justifications, choice of building code standard to adhere to</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15</a:t>
            </a:fld>
            <a:endParaRPr lang="en-US"/>
          </a:p>
        </p:txBody>
      </p:sp>
    </p:spTree>
    <p:extLst>
      <p:ext uri="{BB962C8B-B14F-4D97-AF65-F5344CB8AC3E}">
        <p14:creationId xmlns:p14="http://schemas.microsoft.com/office/powerpoint/2010/main" val="193255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benefits include:</a:t>
            </a:r>
          </a:p>
          <a:p>
            <a:r>
              <a:rPr lang="en-US" dirty="0" smtClean="0"/>
              <a:t>-improved practices and materials, which reduces workload strain and moves maintenance from a more reactive to proactive system</a:t>
            </a:r>
          </a:p>
          <a:p>
            <a:r>
              <a:rPr lang="en-US" dirty="0" smtClean="0"/>
              <a:t>-stronger construction standards for both building and inspection ensures homes are built properly, and able to be maintained properly, which fulfills two of the three key factors in energy efficiency  that were discussed</a:t>
            </a:r>
          </a:p>
          <a:p>
            <a:r>
              <a:rPr lang="en-US" dirty="0" smtClean="0"/>
              <a:t>-defined responsibility for overseeing housing and energy related matters </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16</a:t>
            </a:fld>
            <a:endParaRPr lang="en-US"/>
          </a:p>
        </p:txBody>
      </p:sp>
    </p:spTree>
    <p:extLst>
      <p:ext uri="{BB962C8B-B14F-4D97-AF65-F5344CB8AC3E}">
        <p14:creationId xmlns:p14="http://schemas.microsoft.com/office/powerpoint/2010/main" val="356628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tool was developed to assist communities in assessing where they currently are in terms of energy policy, and to highlight the steps in getting to where they would like to end up. The choice of how developed to make any one area of policy lies with your community, and the series of steps is just a guideline to visualize how you can get there.</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17</a:t>
            </a:fld>
            <a:endParaRPr lang="en-US"/>
          </a:p>
        </p:txBody>
      </p:sp>
    </p:spTree>
    <p:extLst>
      <p:ext uri="{BB962C8B-B14F-4D97-AF65-F5344CB8AC3E}">
        <p14:creationId xmlns:p14="http://schemas.microsoft.com/office/powerpoint/2010/main" val="204325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terms of new construction,  these are several of the building code standard options available to you.  The current BC building code likely resembles most closely the standard you’re currently aiming for, and so the cost for that would be a baseline cost – the typical cost in (insert community) for a new home. You can expect additional costs to meet more stringent building practices, with various benefits and drawbacks to each standard. The choice to build to any one standard should consider several factors, such as cost, potential energy savings, potential home quality benefits, and future maintenance requirements which may involve staff training upgrades. </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18</a:t>
            </a:fld>
            <a:endParaRPr lang="en-US"/>
          </a:p>
        </p:txBody>
      </p:sp>
    </p:spTree>
    <p:extLst>
      <p:ext uri="{BB962C8B-B14F-4D97-AF65-F5344CB8AC3E}">
        <p14:creationId xmlns:p14="http://schemas.microsoft.com/office/powerpoint/2010/main" val="239185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fills a necessary role, both with housing in general but also in order to implement energy efficiency practices well. However, the policy is just one part of the puzzle, and in order to be effective it needs to accurately reflect all aspects of your community, both now and in the future. In building an energy efficiency policy, you should include considerations not only for new construction and maintenance, but also how the policy could build capacity through training and employment and how responsibilities for energy reduction actions might be divided between community members and Council.</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19</a:t>
            </a:fld>
            <a:endParaRPr lang="en-US"/>
          </a:p>
        </p:txBody>
      </p:sp>
    </p:spTree>
    <p:extLst>
      <p:ext uri="{BB962C8B-B14F-4D97-AF65-F5344CB8AC3E}">
        <p14:creationId xmlns:p14="http://schemas.microsoft.com/office/powerpoint/2010/main" val="153688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Go over the outline of what will be covered in this presentation.</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E6FD98A-342A-4E89-A009-E210C1938A02}" type="slidenum">
              <a:rPr lang="en-US" smtClean="0"/>
              <a:t>2</a:t>
            </a:fld>
            <a:endParaRPr lang="en-US"/>
          </a:p>
        </p:txBody>
      </p:sp>
    </p:spTree>
    <p:extLst>
      <p:ext uri="{BB962C8B-B14F-4D97-AF65-F5344CB8AC3E}">
        <p14:creationId xmlns:p14="http://schemas.microsoft.com/office/powerpoint/2010/main" val="44141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ways to drive momentum within the community, and start a discussion on how to get this community involved and interested from those in attendance. </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20</a:t>
            </a:fld>
            <a:endParaRPr lang="en-US"/>
          </a:p>
        </p:txBody>
      </p:sp>
    </p:spTree>
    <p:extLst>
      <p:ext uri="{BB962C8B-B14F-4D97-AF65-F5344CB8AC3E}">
        <p14:creationId xmlns:p14="http://schemas.microsoft.com/office/powerpoint/2010/main" val="3448455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21</a:t>
            </a:fld>
            <a:endParaRPr lang="en-US"/>
          </a:p>
        </p:txBody>
      </p:sp>
    </p:spTree>
    <p:extLst>
      <p:ext uri="{BB962C8B-B14F-4D97-AF65-F5344CB8AC3E}">
        <p14:creationId xmlns:p14="http://schemas.microsoft.com/office/powerpoint/2010/main" val="268284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Incorporating </a:t>
            </a:r>
            <a:r>
              <a:rPr lang="en-US" dirty="0"/>
              <a:t>energy efficiency practices and a larger program impacts </a:t>
            </a:r>
            <a:r>
              <a:rPr lang="en-US" dirty="0" smtClean="0"/>
              <a:t>Chief and Council by:</a:t>
            </a:r>
            <a:endParaRPr lang="en-US" dirty="0"/>
          </a:p>
          <a:p>
            <a:pPr>
              <a:defRPr/>
            </a:pPr>
            <a:r>
              <a:rPr lang="en-US" dirty="0" smtClean="0"/>
              <a:t>-budgetary allowance for maintenance and renovations and opportunity for long-term savings which could be used for other priorities in the community, housing stock value, materials and installation cost savings when higher quality (and energy efficient products) are used</a:t>
            </a:r>
            <a:endParaRPr lang="en-US" dirty="0"/>
          </a:p>
          <a:p>
            <a:pPr>
              <a:defRPr/>
            </a:pPr>
            <a:r>
              <a:rPr lang="en-US" dirty="0" smtClean="0"/>
              <a:t>-home </a:t>
            </a:r>
            <a:r>
              <a:rPr lang="en-US" dirty="0"/>
              <a:t>comfort (we all want to be warm and comfortable in our homes</a:t>
            </a:r>
            <a:r>
              <a:rPr lang="en-US" dirty="0" smtClean="0"/>
              <a:t>) and resident’s health </a:t>
            </a:r>
            <a:r>
              <a:rPr lang="en-US" dirty="0"/>
              <a:t>and safety (drafts and </a:t>
            </a:r>
            <a:r>
              <a:rPr lang="en-US" dirty="0" err="1"/>
              <a:t>mould</a:t>
            </a:r>
            <a:r>
              <a:rPr lang="en-US" dirty="0"/>
              <a:t> can make us uncomfortable or sick</a:t>
            </a:r>
            <a:r>
              <a:rPr lang="en-US" dirty="0" smtClean="0"/>
              <a:t>)</a:t>
            </a:r>
          </a:p>
          <a:p>
            <a:pPr>
              <a:defRPr/>
            </a:pPr>
            <a:r>
              <a:rPr lang="en-US" dirty="0" smtClean="0"/>
              <a:t>-significant funding opportunities exist through a number of bodies for energy efficiency projects</a:t>
            </a:r>
            <a:endParaRPr lang="en-US" dirty="0"/>
          </a:p>
          <a:p>
            <a:pPr>
              <a:defRPr/>
            </a:pPr>
            <a:r>
              <a:rPr lang="en-US" dirty="0"/>
              <a:t>-your land (how power generation and use can impact the environment)</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3</a:t>
            </a:fld>
            <a:endParaRPr lang="en-US"/>
          </a:p>
        </p:txBody>
      </p:sp>
    </p:spTree>
    <p:extLst>
      <p:ext uri="{BB962C8B-B14F-4D97-AF65-F5344CB8AC3E}">
        <p14:creationId xmlns:p14="http://schemas.microsoft.com/office/powerpoint/2010/main" val="1644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context about the </a:t>
            </a:r>
            <a:r>
              <a:rPr lang="en-US" dirty="0" smtClean="0"/>
              <a:t>impacts </a:t>
            </a:r>
            <a:r>
              <a:rPr lang="en-US" dirty="0"/>
              <a:t>of the energy use applicable to this community (e.g. electricity and natural gas primarily)</a:t>
            </a:r>
            <a:r>
              <a:rPr lang="en-CA" dirty="0"/>
              <a:t>.</a:t>
            </a:r>
            <a:endParaRPr lang="en-US" dirty="0"/>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4</a:t>
            </a:fld>
            <a:endParaRPr lang="en-US"/>
          </a:p>
        </p:txBody>
      </p:sp>
    </p:spTree>
    <p:extLst>
      <p:ext uri="{BB962C8B-B14F-4D97-AF65-F5344CB8AC3E}">
        <p14:creationId xmlns:p14="http://schemas.microsoft.com/office/powerpoint/2010/main" val="193621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t>
            </a:r>
            <a:r>
              <a:rPr lang="en-US" dirty="0" smtClean="0"/>
              <a:t>(based on previous investigation/data gathering) </a:t>
            </a:r>
            <a:r>
              <a:rPr lang="en-US" dirty="0"/>
              <a:t>or ask the community about their current energy efficiency situation, including:</a:t>
            </a:r>
            <a:endParaRPr lang="en-CA" dirty="0"/>
          </a:p>
          <a:p>
            <a:pPr marL="171450" indent="-171450">
              <a:buFont typeface="Arial"/>
              <a:buChar char="•"/>
            </a:pPr>
            <a:r>
              <a:rPr lang="en-CA" dirty="0"/>
              <a:t>Most common types and ages of housing in the community</a:t>
            </a:r>
          </a:p>
          <a:p>
            <a:pPr marL="171450" indent="-171450">
              <a:buFont typeface="Arial"/>
              <a:buChar char="•"/>
            </a:pPr>
            <a:r>
              <a:rPr lang="en-US" dirty="0"/>
              <a:t>How much the community is paying for electricity (all types) as a whole or as individual homeowners</a:t>
            </a:r>
          </a:p>
          <a:p>
            <a:pPr marL="171450" indent="-171450">
              <a:buFont typeface="Arial"/>
              <a:buChar char="•"/>
            </a:pPr>
            <a:r>
              <a:rPr lang="en-US" dirty="0"/>
              <a:t>Existing programs and initiatives shaping community housing and home energy usage/ energy efficiency</a:t>
            </a:r>
          </a:p>
          <a:p>
            <a:pPr marL="171450" indent="-171450">
              <a:buFont typeface="Arial"/>
              <a:buChar char="•"/>
            </a:pPr>
            <a:r>
              <a:rPr lang="en-US" dirty="0"/>
              <a:t>Challenges being faced by different groups in the community (budgetary, maintenance, living situation, etc.)</a:t>
            </a:r>
            <a:r>
              <a:rPr lang="en-CA" dirty="0"/>
              <a:t> </a:t>
            </a:r>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5</a:t>
            </a:fld>
            <a:endParaRPr lang="en-US"/>
          </a:p>
        </p:txBody>
      </p:sp>
    </p:spTree>
    <p:extLst>
      <p:ext uri="{BB962C8B-B14F-4D97-AF65-F5344CB8AC3E}">
        <p14:creationId xmlns:p14="http://schemas.microsoft.com/office/powerpoint/2010/main" val="27052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Canadian spends about $2000 per year on electricity.</a:t>
            </a:r>
          </a:p>
          <a:p>
            <a:r>
              <a:rPr lang="en-US" i="1" dirty="0"/>
              <a:t>*this data is from a few years ago, so the number may be a bit higher now.</a:t>
            </a:r>
          </a:p>
          <a:p>
            <a:endParaRPr lang="en-US" dirty="0"/>
          </a:p>
          <a:p>
            <a:r>
              <a:rPr lang="en-US" dirty="0"/>
              <a:t>When we look at where this energy is being used, we can see that 60 percent of it ($1,200) is going to Space Heating. </a:t>
            </a:r>
          </a:p>
          <a:p>
            <a:r>
              <a:rPr lang="en-US" dirty="0"/>
              <a:t>Another 20 percent is going to Water Heating. </a:t>
            </a:r>
          </a:p>
          <a:p>
            <a:r>
              <a:rPr lang="en-US" dirty="0"/>
              <a:t>Appliances (refrigerators, televisions), lighting and cooling make up the rest, but they are a much smaller portion.</a:t>
            </a:r>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6</a:t>
            </a:fld>
            <a:endParaRPr lang="en-US"/>
          </a:p>
        </p:txBody>
      </p:sp>
    </p:spTree>
    <p:extLst>
      <p:ext uri="{BB962C8B-B14F-4D97-AF65-F5344CB8AC3E}">
        <p14:creationId xmlns:p14="http://schemas.microsoft.com/office/powerpoint/2010/main" val="213419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Anecdotal evidence suggests that energy costs for First Nations communities can be double, or more, the costs for the average Canadian household.</a:t>
            </a:r>
          </a:p>
          <a:p>
            <a:endParaRPr lang="en-US" dirty="0"/>
          </a:p>
          <a:p>
            <a:r>
              <a:rPr lang="en-US" dirty="0"/>
              <a:t>This means many First Nations households can easily be spending $4,000/year on energy (primarily a combination of electricity and gas costs).</a:t>
            </a:r>
          </a:p>
          <a:p>
            <a:endParaRPr lang="en-US" dirty="0"/>
          </a:p>
          <a:p>
            <a:r>
              <a:rPr lang="en-US" dirty="0"/>
              <a:t>In these cases, that means that 80%, or $3,120 of those energy dollars, are going to space and water heating alone!</a:t>
            </a:r>
            <a:endParaRPr lang="en-CA" dirty="0"/>
          </a:p>
          <a:p>
            <a:endParaRPr lang="en-CA" dirty="0"/>
          </a:p>
          <a:p>
            <a:r>
              <a:rPr lang="en-CA" dirty="0"/>
              <a:t>So if you want to lower your bills, where should you focus your efforts?</a:t>
            </a:r>
          </a:p>
          <a:p>
            <a:r>
              <a:rPr lang="en-CA" dirty="0"/>
              <a:t>Changing lightbulbs isn’t a bad idea, but prioritizing improvement to heating and keeping heat in (i.e., </a:t>
            </a:r>
            <a:r>
              <a:rPr lang="en-CA" dirty="0" err="1"/>
              <a:t>draftproofing</a:t>
            </a:r>
            <a:r>
              <a:rPr lang="en-CA" dirty="0"/>
              <a:t>) is where you can make the biggest impact.</a:t>
            </a:r>
            <a:endParaRPr lang="en-US" dirty="0"/>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7</a:t>
            </a:fld>
            <a:endParaRPr lang="en-US"/>
          </a:p>
        </p:txBody>
      </p:sp>
    </p:spTree>
    <p:extLst>
      <p:ext uri="{BB962C8B-B14F-4D97-AF65-F5344CB8AC3E}">
        <p14:creationId xmlns:p14="http://schemas.microsoft.com/office/powerpoint/2010/main" val="193269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your energy bills, but if you’re only going to take note of a couple different parts, take note of these ones:</a:t>
            </a:r>
          </a:p>
          <a:p>
            <a:endParaRPr lang="en-US" dirty="0"/>
          </a:p>
          <a:p>
            <a:r>
              <a:rPr lang="en-US" dirty="0"/>
              <a:t>Hydro:</a:t>
            </a:r>
          </a:p>
          <a:p>
            <a:r>
              <a:rPr lang="en-US" dirty="0"/>
              <a:t>Your Hydro rates are stepped. That means that usage up to a certain amount is charged at $0.XX [use rates for this community], and anything you use beyond that number of </a:t>
            </a:r>
            <a:r>
              <a:rPr lang="en-US" dirty="0" err="1"/>
              <a:t>kWhs</a:t>
            </a:r>
            <a:r>
              <a:rPr lang="en-US" dirty="0"/>
              <a:t> is charged at a higher rate. If possible, it’s best to try to stay below the threshold where you jump up to the higher rate. You might not notice this in your bills (if you have equal payment billing, for example), but you will be paying for it in the end.</a:t>
            </a:r>
          </a:p>
          <a:p>
            <a:endParaRPr lang="en-US" dirty="0"/>
          </a:p>
          <a:p>
            <a:r>
              <a:rPr lang="en-US" dirty="0"/>
              <a:t>Fortis:</a:t>
            </a:r>
          </a:p>
          <a:p>
            <a:r>
              <a:rPr lang="en-US" dirty="0"/>
              <a:t>On the side of your Hydro bill and also on your Fortis bill, there is a little bar chart that shows your usage over the year. Take a look at this and see where there are fluctuations. If you live in a place where you don’t use space heating in summer months, the levels you’re using in summer months are mostly how much you’re using to heat water and power appliances.</a:t>
            </a:r>
          </a:p>
          <a:p>
            <a:endParaRPr lang="en-US" dirty="0"/>
          </a:p>
        </p:txBody>
      </p:sp>
      <p:sp>
        <p:nvSpPr>
          <p:cNvPr id="4" name="Slide Number Placeholder 3"/>
          <p:cNvSpPr>
            <a:spLocks noGrp="1"/>
          </p:cNvSpPr>
          <p:nvPr>
            <p:ph type="sldNum" sz="quarter" idx="10"/>
          </p:nvPr>
        </p:nvSpPr>
        <p:spPr/>
        <p:txBody>
          <a:bodyPr/>
          <a:lstStyle/>
          <a:p>
            <a:fld id="{9E6FD98A-342A-4E89-A009-E210C1938A02}" type="slidenum">
              <a:rPr lang="en-US" smtClean="0"/>
              <a:t>8</a:t>
            </a:fld>
            <a:endParaRPr lang="en-US"/>
          </a:p>
        </p:txBody>
      </p:sp>
    </p:spTree>
    <p:extLst>
      <p:ext uri="{BB962C8B-B14F-4D97-AF65-F5344CB8AC3E}">
        <p14:creationId xmlns:p14="http://schemas.microsoft.com/office/powerpoint/2010/main" val="58989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communities with Smart Meters]</a:t>
            </a:r>
          </a:p>
          <a:p>
            <a:r>
              <a:rPr lang="en-US" dirty="0"/>
              <a:t>BC Hydro has a great program called My Hydro. </a:t>
            </a:r>
          </a:p>
          <a:p>
            <a:r>
              <a:rPr lang="en-US" dirty="0"/>
              <a:t>Ask if anyone present is signed up.</a:t>
            </a:r>
          </a:p>
          <a:p>
            <a:endParaRPr lang="en-US" dirty="0"/>
          </a:p>
        </p:txBody>
      </p:sp>
      <p:sp>
        <p:nvSpPr>
          <p:cNvPr id="4" name="Slide Number Placeholder 3"/>
          <p:cNvSpPr>
            <a:spLocks noGrp="1"/>
          </p:cNvSpPr>
          <p:nvPr>
            <p:ph type="sldNum" sz="quarter" idx="10"/>
          </p:nvPr>
        </p:nvSpPr>
        <p:spPr/>
        <p:txBody>
          <a:bodyPr/>
          <a:lstStyle/>
          <a:p>
            <a:fld id="{FA494981-A505-408A-B591-2A3A9E0A6D8E}" type="slidenum">
              <a:rPr lang="en-US" smtClean="0"/>
              <a:t>9</a:t>
            </a:fld>
            <a:endParaRPr lang="en-US"/>
          </a:p>
        </p:txBody>
      </p:sp>
    </p:spTree>
    <p:extLst>
      <p:ext uri="{BB962C8B-B14F-4D97-AF65-F5344CB8AC3E}">
        <p14:creationId xmlns:p14="http://schemas.microsoft.com/office/powerpoint/2010/main" val="281908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60D9536-A04D-47AB-8C07-1E066115A433}" type="datetimeFigureOut">
              <a:rPr lang="en-US" smtClean="0"/>
              <a:t>17-06-07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37B85F1-B237-48AD-B897-F14DD028144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0D9536-A04D-47AB-8C07-1E066115A433}" type="datetimeFigureOut">
              <a:rPr lang="en-US" smtClean="0"/>
              <a:t>17-06-07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7B85F1-B237-48AD-B897-F14DD02814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0D9536-A04D-47AB-8C07-1E066115A433}" type="datetimeFigureOut">
              <a:rPr lang="en-US" smtClean="0"/>
              <a:t>17-06-07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7B85F1-B237-48AD-B897-F14DD02814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0D9536-A04D-47AB-8C07-1E066115A433}" type="datetimeFigureOut">
              <a:rPr lang="en-US" smtClean="0"/>
              <a:t>17-06-07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7B85F1-B237-48AD-B897-F14DD02814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60D9536-A04D-47AB-8C07-1E066115A433}" type="datetimeFigureOut">
              <a:rPr lang="en-US" smtClean="0"/>
              <a:t>17-06-07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37B85F1-B237-48AD-B897-F14DD028144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0D9536-A04D-47AB-8C07-1E066115A433}" type="datetimeFigureOut">
              <a:rPr lang="en-US" smtClean="0"/>
              <a:t>17-06-07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37B85F1-B237-48AD-B897-F14DD028144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60D9536-A04D-47AB-8C07-1E066115A433}" type="datetimeFigureOut">
              <a:rPr lang="en-US" smtClean="0"/>
              <a:t>17-06-07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37B85F1-B237-48AD-B897-F14DD02814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60D9536-A04D-47AB-8C07-1E066115A433}" type="datetimeFigureOut">
              <a:rPr lang="en-US" smtClean="0"/>
              <a:t>17-06-07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37B85F1-B237-48AD-B897-F14DD028144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60D9536-A04D-47AB-8C07-1E066115A433}" type="datetimeFigureOut">
              <a:rPr lang="en-US" smtClean="0"/>
              <a:t>17-06-07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37B85F1-B237-48AD-B897-F14DD02814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60D9536-A04D-47AB-8C07-1E066115A433}" type="datetimeFigureOut">
              <a:rPr lang="en-US" smtClean="0"/>
              <a:t>17-06-07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37B85F1-B237-48AD-B897-F14DD028144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60D9536-A04D-47AB-8C07-1E066115A433}" type="datetimeFigureOut">
              <a:rPr lang="en-US" smtClean="0"/>
              <a:t>17-06-07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37B85F1-B237-48AD-B897-F14DD028144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60D9536-A04D-47AB-8C07-1E066115A433}" type="datetimeFigureOut">
              <a:rPr lang="en-US" smtClean="0"/>
              <a:t>17-06-07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37B85F1-B237-48AD-B897-F14DD028144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5.wdp"/><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microsoft.com/office/2007/relationships/hdphoto" Target="../media/hdphoto4.wdp"/><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7" Type="http://schemas.microsoft.com/office/2007/relationships/hdphoto" Target="../media/hdphoto2.wdp"/><Relationship Id="rId8" Type="http://schemas.openxmlformats.org/officeDocument/2006/relationships/image" Target="../media/image5.png"/><Relationship Id="rId9" Type="http://schemas.microsoft.com/office/2007/relationships/hdphoto" Target="../media/hdphoto3.wdp"/><Relationship Id="rId10" Type="http://schemas.openxmlformats.org/officeDocument/2006/relationships/image" Target="../media/image6.png"/></Relationships>
</file>

<file path=ppt/slides/_rels/slide7.xml.rels><?xml version="1.0" encoding="UTF-8" standalone="yes"?>
<Relationships xmlns="http://schemas.openxmlformats.org/package/2006/relationships"><Relationship Id="rId11" Type="http://schemas.microsoft.com/office/2007/relationships/hdphoto" Target="../media/hdphoto4.wdp"/><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chart" Target="../charts/chart2.xml"/><Relationship Id="rId6" Type="http://schemas.openxmlformats.org/officeDocument/2006/relationships/image" Target="../media/image4.png"/><Relationship Id="rId7" Type="http://schemas.microsoft.com/office/2007/relationships/hdphoto" Target="../media/hdphoto2.wdp"/><Relationship Id="rId8" Type="http://schemas.openxmlformats.org/officeDocument/2006/relationships/image" Target="../media/image5.png"/><Relationship Id="rId9" Type="http://schemas.microsoft.com/office/2007/relationships/hdphoto" Target="../media/hdphoto3.wdp"/><Relationship Id="rId10"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10.png"/><Relationship Id="rId1" Type="http://schemas.microsoft.com/office/2007/relationships/media" Target="../media/media1.avi"/><Relationship Id="rId2" Type="http://schemas.openxmlformats.org/officeDocument/2006/relationships/video" Target="../media/media1.avi"/></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Energy Efficiency in &lt;insert community&gt;</a:t>
            </a:r>
            <a:endParaRPr lang="en-US" dirty="0"/>
          </a:p>
        </p:txBody>
      </p:sp>
      <p:sp>
        <p:nvSpPr>
          <p:cNvPr id="3" name="Subtitle 2"/>
          <p:cNvSpPr>
            <a:spLocks noGrp="1"/>
          </p:cNvSpPr>
          <p:nvPr>
            <p:ph type="subTitle" idx="1"/>
          </p:nvPr>
        </p:nvSpPr>
        <p:spPr/>
        <p:txBody>
          <a:bodyPr/>
          <a:lstStyle/>
          <a:p>
            <a:r>
              <a:rPr lang="en-US" dirty="0" smtClean="0"/>
              <a:t>Presentation to Chief and Council</a:t>
            </a:r>
            <a:endParaRPr lang="en-US" dirty="0"/>
          </a:p>
        </p:txBody>
      </p:sp>
      <p:sp>
        <p:nvSpPr>
          <p:cNvPr id="4" name="TextBox 3"/>
          <p:cNvSpPr txBox="1"/>
          <p:nvPr/>
        </p:nvSpPr>
        <p:spPr>
          <a:xfrm>
            <a:off x="5486400" y="5638800"/>
            <a:ext cx="3434697" cy="984885"/>
          </a:xfrm>
          <a:prstGeom prst="rect">
            <a:avLst/>
          </a:prstGeom>
          <a:noFill/>
        </p:spPr>
        <p:txBody>
          <a:bodyPr wrap="square" rtlCol="0">
            <a:spAutoFit/>
          </a:bodyPr>
          <a:lstStyle/>
          <a:p>
            <a:r>
              <a:rPr lang="en-US" sz="1400" dirty="0" smtClean="0"/>
              <a:t>A joint initiative brought to you by:</a:t>
            </a:r>
          </a:p>
          <a:p>
            <a:r>
              <a:rPr lang="en-US" sz="1000" dirty="0" smtClean="0"/>
              <a:t>Ministry of Energy and Mines</a:t>
            </a:r>
          </a:p>
          <a:p>
            <a:r>
              <a:rPr lang="en-US" sz="1000" dirty="0" smtClean="0"/>
              <a:t>BC Hydro</a:t>
            </a:r>
          </a:p>
          <a:p>
            <a:r>
              <a:rPr lang="en-US" sz="1400" dirty="0" smtClean="0"/>
              <a:t>Developed and delivered by:</a:t>
            </a:r>
          </a:p>
          <a:p>
            <a:r>
              <a:rPr lang="en-US" sz="1000" dirty="0" smtClean="0"/>
              <a:t>Quality Program Services</a:t>
            </a:r>
            <a:endParaRPr lang="en-US" sz="1000" dirty="0"/>
          </a:p>
        </p:txBody>
      </p:sp>
      <p:sp>
        <p:nvSpPr>
          <p:cNvPr id="5" name="TextBox 4"/>
          <p:cNvSpPr txBox="1"/>
          <p:nvPr/>
        </p:nvSpPr>
        <p:spPr>
          <a:xfrm>
            <a:off x="762000" y="5334000"/>
            <a:ext cx="1676400" cy="923330"/>
          </a:xfrm>
          <a:prstGeom prst="rect">
            <a:avLst/>
          </a:prstGeom>
          <a:noFill/>
          <a:ln>
            <a:solidFill>
              <a:schemeClr val="tx1"/>
            </a:solidFill>
          </a:ln>
        </p:spPr>
        <p:txBody>
          <a:bodyPr wrap="square" rtlCol="0">
            <a:spAutoFit/>
          </a:bodyPr>
          <a:lstStyle/>
          <a:p>
            <a:r>
              <a:rPr lang="en-US" dirty="0" smtClean="0"/>
              <a:t>&lt;Insert community photo or logo&gt;</a:t>
            </a:r>
            <a:endParaRPr lang="en-US" dirty="0"/>
          </a:p>
        </p:txBody>
      </p:sp>
    </p:spTree>
    <p:extLst>
      <p:ext uri="{BB962C8B-B14F-4D97-AF65-F5344CB8AC3E}">
        <p14:creationId xmlns:p14="http://schemas.microsoft.com/office/powerpoint/2010/main" val="1980601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My Hydro</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45" y="2577152"/>
            <a:ext cx="8321867"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326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Factors Affecting Energy Efficiency</a:t>
            </a:r>
            <a:endParaRPr lang="en-US" sz="4000" dirty="0"/>
          </a:p>
        </p:txBody>
      </p:sp>
      <p:sp>
        <p:nvSpPr>
          <p:cNvPr id="3" name="Content Placeholder 2"/>
          <p:cNvSpPr>
            <a:spLocks noGrp="1"/>
          </p:cNvSpPr>
          <p:nvPr>
            <p:ph idx="1"/>
          </p:nvPr>
        </p:nvSpPr>
        <p:spPr>
          <a:xfrm>
            <a:off x="457200" y="1646237"/>
            <a:ext cx="8229600" cy="4373563"/>
          </a:xfrm>
        </p:spPr>
        <p:txBody>
          <a:bodyPr>
            <a:normAutofit fontScale="92500" lnSpcReduction="20000"/>
          </a:bodyPr>
          <a:lstStyle/>
          <a:p>
            <a:r>
              <a:rPr lang="en-US" dirty="0"/>
              <a:t>Construction</a:t>
            </a:r>
          </a:p>
          <a:p>
            <a:pPr lvl="1"/>
            <a:r>
              <a:rPr lang="en-US" dirty="0"/>
              <a:t>Building code standards</a:t>
            </a:r>
          </a:p>
          <a:p>
            <a:pPr lvl="1"/>
            <a:r>
              <a:rPr lang="en-US" dirty="0" smtClean="0"/>
              <a:t>Installation </a:t>
            </a:r>
            <a:r>
              <a:rPr lang="en-US" dirty="0"/>
              <a:t>and inspection procedures</a:t>
            </a:r>
          </a:p>
          <a:p>
            <a:endParaRPr lang="en-US" dirty="0" smtClean="0"/>
          </a:p>
          <a:p>
            <a:r>
              <a:rPr lang="en-US" dirty="0"/>
              <a:t>Maintenance</a:t>
            </a:r>
          </a:p>
          <a:p>
            <a:pPr lvl="1"/>
            <a:r>
              <a:rPr lang="en-US" dirty="0" smtClean="0"/>
              <a:t>Materials </a:t>
            </a:r>
            <a:r>
              <a:rPr lang="en-US" dirty="0"/>
              <a:t>procurement</a:t>
            </a:r>
          </a:p>
          <a:p>
            <a:pPr lvl="1"/>
            <a:r>
              <a:rPr lang="en-US" dirty="0"/>
              <a:t>Procedures</a:t>
            </a:r>
          </a:p>
          <a:p>
            <a:pPr lvl="1"/>
            <a:endParaRPr lang="en-US" dirty="0" smtClean="0"/>
          </a:p>
          <a:p>
            <a:r>
              <a:rPr lang="en-US" dirty="0" smtClean="0"/>
              <a:t>Energy awareness</a:t>
            </a:r>
          </a:p>
          <a:p>
            <a:pPr lvl="1"/>
            <a:r>
              <a:rPr lang="en-US" dirty="0" smtClean="0"/>
              <a:t>Knowledge</a:t>
            </a:r>
          </a:p>
          <a:p>
            <a:pPr lvl="1"/>
            <a:r>
              <a:rPr lang="en-US" dirty="0" smtClean="0"/>
              <a:t>Behaviours</a:t>
            </a:r>
          </a:p>
          <a:p>
            <a:pPr lvl="1"/>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600"/>
            <a:ext cx="387918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2684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Home Structure and Components </a:t>
            </a:r>
            <a:endParaRPr lang="en-US" dirty="0"/>
          </a:p>
        </p:txBody>
      </p:sp>
      <p:sp>
        <p:nvSpPr>
          <p:cNvPr id="3" name="Content Placeholder 2"/>
          <p:cNvSpPr>
            <a:spLocks noGrp="1"/>
          </p:cNvSpPr>
          <p:nvPr>
            <p:ph idx="1"/>
          </p:nvPr>
        </p:nvSpPr>
        <p:spPr>
          <a:xfrm>
            <a:off x="152400" y="1676399"/>
            <a:ext cx="5029200" cy="4419601"/>
          </a:xfrm>
        </p:spPr>
        <p:txBody>
          <a:bodyPr>
            <a:normAutofit lnSpcReduction="10000"/>
          </a:bodyPr>
          <a:lstStyle/>
          <a:p>
            <a:endParaRPr lang="en-US" dirty="0" smtClean="0"/>
          </a:p>
          <a:p>
            <a:r>
              <a:rPr lang="en-US" dirty="0" smtClean="0"/>
              <a:t>Building envelope</a:t>
            </a:r>
          </a:p>
          <a:p>
            <a:pPr lvl="1"/>
            <a:r>
              <a:rPr lang="en-US" dirty="0" smtClean="0"/>
              <a:t>Moisture and ventilation</a:t>
            </a:r>
          </a:p>
          <a:p>
            <a:pPr lvl="1"/>
            <a:endParaRPr lang="en-US" sz="900" dirty="0" smtClean="0"/>
          </a:p>
          <a:p>
            <a:r>
              <a:rPr lang="en-US" dirty="0" smtClean="0"/>
              <a:t>Heating systems</a:t>
            </a:r>
          </a:p>
          <a:p>
            <a:pPr lvl="1"/>
            <a:r>
              <a:rPr lang="en-US" dirty="0" smtClean="0"/>
              <a:t>Controls</a:t>
            </a:r>
          </a:p>
          <a:p>
            <a:pPr lvl="1"/>
            <a:endParaRPr lang="en-US" sz="900" dirty="0" smtClean="0"/>
          </a:p>
          <a:p>
            <a:r>
              <a:rPr lang="en-US" dirty="0" smtClean="0"/>
              <a:t>Lighting</a:t>
            </a:r>
          </a:p>
          <a:p>
            <a:endParaRPr lang="en-US" sz="900" dirty="0" smtClean="0"/>
          </a:p>
          <a:p>
            <a:r>
              <a:rPr lang="en-US" dirty="0" smtClean="0"/>
              <a:t>Appliances and </a:t>
            </a:r>
          </a:p>
          <a:p>
            <a:pPr marL="0" indent="0">
              <a:buNone/>
            </a:pPr>
            <a:r>
              <a:rPr lang="en-US" dirty="0"/>
              <a:t> </a:t>
            </a:r>
            <a:r>
              <a:rPr lang="en-US" dirty="0" smtClean="0"/>
              <a:t>  plug loads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314" y="1794311"/>
            <a:ext cx="366378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4166874" cy="298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547"/>
          <a:stretch/>
        </p:blipFill>
        <p:spPr bwMode="auto">
          <a:xfrm>
            <a:off x="4639564" y="2560134"/>
            <a:ext cx="4124325" cy="296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474" y="1830701"/>
            <a:ext cx="2007256" cy="316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3762" t="16832" r="13178" b="13616"/>
          <a:stretch/>
        </p:blipFill>
        <p:spPr bwMode="auto">
          <a:xfrm>
            <a:off x="7261193" y="1830631"/>
            <a:ext cx="1314958" cy="125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18397" r="17889"/>
          <a:stretch/>
        </p:blipFill>
        <p:spPr bwMode="auto">
          <a:xfrm>
            <a:off x="7261194" y="3425345"/>
            <a:ext cx="1314957" cy="156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079" y="2406979"/>
            <a:ext cx="4235031" cy="335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339" t="3934" r="30820" b="10863"/>
          <a:stretch/>
        </p:blipFill>
        <p:spPr bwMode="auto">
          <a:xfrm>
            <a:off x="4619302" y="2949229"/>
            <a:ext cx="4114855" cy="21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134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53"/>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5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05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05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55"/>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098"/>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Benefits of Energy Efficient Practices</a:t>
            </a:r>
            <a:endParaRPr lang="en-US" sz="3800" dirty="0"/>
          </a:p>
        </p:txBody>
      </p:sp>
      <p:sp>
        <p:nvSpPr>
          <p:cNvPr id="3" name="Content Placeholder 2"/>
          <p:cNvSpPr>
            <a:spLocks noGrp="1"/>
          </p:cNvSpPr>
          <p:nvPr>
            <p:ph idx="1"/>
          </p:nvPr>
        </p:nvSpPr>
        <p:spPr>
          <a:xfrm>
            <a:off x="457200" y="1646236"/>
            <a:ext cx="8229600" cy="4906963"/>
          </a:xfrm>
        </p:spPr>
        <p:txBody>
          <a:bodyPr>
            <a:normAutofit fontScale="70000" lnSpcReduction="20000"/>
          </a:bodyPr>
          <a:lstStyle/>
          <a:p>
            <a:r>
              <a:rPr lang="en-US" dirty="0" smtClean="0"/>
              <a:t>Cost savings </a:t>
            </a:r>
          </a:p>
          <a:p>
            <a:pPr lvl="1"/>
            <a:r>
              <a:rPr lang="en-US" dirty="0" smtClean="0"/>
              <a:t>Lower utility bills for all residents to keep more money in the community for other programs</a:t>
            </a:r>
          </a:p>
          <a:p>
            <a:pPr lvl="1"/>
            <a:r>
              <a:rPr lang="en-US" dirty="0" smtClean="0"/>
              <a:t>Lower maintenance costs</a:t>
            </a:r>
          </a:p>
          <a:p>
            <a:pPr lvl="1"/>
            <a:r>
              <a:rPr lang="en-US" dirty="0" smtClean="0"/>
              <a:t>Increasing lifespan of current and new housing stock</a:t>
            </a:r>
          </a:p>
          <a:p>
            <a:pPr lvl="1"/>
            <a:endParaRPr lang="en-US" dirty="0" smtClean="0"/>
          </a:p>
          <a:p>
            <a:r>
              <a:rPr lang="en-US" dirty="0" smtClean="0"/>
              <a:t>Home comfort</a:t>
            </a:r>
          </a:p>
          <a:p>
            <a:pPr lvl="1"/>
            <a:r>
              <a:rPr lang="en-US" dirty="0" smtClean="0"/>
              <a:t>Reduced drafts and hot/cold spots</a:t>
            </a:r>
          </a:p>
          <a:p>
            <a:pPr lvl="1"/>
            <a:endParaRPr lang="en-US" dirty="0" smtClean="0"/>
          </a:p>
          <a:p>
            <a:r>
              <a:rPr lang="en-US" dirty="0" smtClean="0"/>
              <a:t>Health impacts</a:t>
            </a:r>
          </a:p>
          <a:p>
            <a:pPr lvl="1"/>
            <a:r>
              <a:rPr lang="en-US" dirty="0"/>
              <a:t>Improved ventilation </a:t>
            </a:r>
            <a:r>
              <a:rPr lang="en-US" dirty="0" smtClean="0"/>
              <a:t>and insulation reduces </a:t>
            </a:r>
            <a:r>
              <a:rPr lang="en-US" dirty="0"/>
              <a:t>occurrence of mold</a:t>
            </a:r>
          </a:p>
          <a:p>
            <a:pPr lvl="1"/>
            <a:r>
              <a:rPr lang="en-US" dirty="0"/>
              <a:t>Safer homes, especially for the young and Elders</a:t>
            </a:r>
          </a:p>
          <a:p>
            <a:pPr lvl="1"/>
            <a:endParaRPr lang="en-US" dirty="0" smtClean="0"/>
          </a:p>
          <a:p>
            <a:r>
              <a:rPr lang="en-US" dirty="0" smtClean="0"/>
              <a:t>Lower impact </a:t>
            </a:r>
            <a:r>
              <a:rPr lang="en-US" dirty="0"/>
              <a:t>on </a:t>
            </a:r>
            <a:r>
              <a:rPr lang="en-US" dirty="0" smtClean="0"/>
              <a:t>the land </a:t>
            </a:r>
          </a:p>
          <a:p>
            <a:pPr lvl="1"/>
            <a:r>
              <a:rPr lang="en-US" dirty="0" smtClean="0"/>
              <a:t>Reduced greenhouse gas emissions</a:t>
            </a:r>
          </a:p>
          <a:p>
            <a:pPr lvl="1"/>
            <a:r>
              <a:rPr lang="en-US" dirty="0" smtClean="0"/>
              <a:t>Contribute </a:t>
            </a:r>
            <a:r>
              <a:rPr lang="en-US" dirty="0"/>
              <a:t>towards lower provincial energy use and </a:t>
            </a:r>
            <a:endParaRPr lang="en-US" dirty="0" smtClean="0"/>
          </a:p>
          <a:p>
            <a:pPr marL="411480" lvl="1" indent="0">
              <a:buNone/>
            </a:pPr>
            <a:r>
              <a:rPr lang="en-US" dirty="0"/>
              <a:t> </a:t>
            </a:r>
            <a:r>
              <a:rPr lang="en-US" dirty="0" smtClean="0"/>
              <a:t>   potentially </a:t>
            </a:r>
            <a:r>
              <a:rPr lang="en-US" dirty="0"/>
              <a:t>eliminate need for new energy generation locations</a:t>
            </a:r>
          </a:p>
          <a:p>
            <a:pPr lvl="1"/>
            <a:endParaRPr lang="en-US" dirty="0"/>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15809" y1="17981" x2="15809" y2="17981"/>
                        <a14:backgroundMark x1="16912" y1="6940" x2="16912" y2="6940"/>
                      </a14:backgroundRemoval>
                    </a14:imgEffect>
                  </a14:imgLayer>
                </a14:imgProps>
              </a:ext>
              <a:ext uri="{28A0092B-C50C-407E-A947-70E740481C1C}">
                <a14:useLocalDpi xmlns:a14="http://schemas.microsoft.com/office/drawing/2010/main" val="0"/>
              </a:ext>
            </a:extLst>
          </a:blip>
          <a:srcRect/>
          <a:stretch>
            <a:fillRect/>
          </a:stretch>
        </p:blipFill>
        <p:spPr bwMode="auto">
          <a:xfrm>
            <a:off x="270975" y="2057400"/>
            <a:ext cx="533400" cy="62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426" t="7097" r="4469" b="6717"/>
          <a:stretch/>
        </p:blipFill>
        <p:spPr bwMode="auto">
          <a:xfrm>
            <a:off x="7028093" y="2743200"/>
            <a:ext cx="1773252" cy="127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688" t="8474" r="7645" b="7601"/>
          <a:stretch/>
        </p:blipFill>
        <p:spPr bwMode="auto">
          <a:xfrm>
            <a:off x="7989717" y="5562600"/>
            <a:ext cx="811628" cy="80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40529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Business Case for Energy Efficiency Practices in &lt;insert community&gt;  </a:t>
            </a:r>
            <a:endParaRPr lang="en-US" sz="3600" dirty="0"/>
          </a:p>
        </p:txBody>
      </p:sp>
      <p:sp>
        <p:nvSpPr>
          <p:cNvPr id="3" name="Content Placeholder 2"/>
          <p:cNvSpPr>
            <a:spLocks noGrp="1"/>
          </p:cNvSpPr>
          <p:nvPr>
            <p:ph idx="1"/>
          </p:nvPr>
        </p:nvSpPr>
        <p:spPr>
          <a:xfrm>
            <a:off x="457200" y="1646237"/>
            <a:ext cx="8229600" cy="4830763"/>
          </a:xfrm>
        </p:spPr>
        <p:txBody>
          <a:bodyPr>
            <a:normAutofit fontScale="77500" lnSpcReduction="20000"/>
          </a:bodyPr>
          <a:lstStyle/>
          <a:p>
            <a:r>
              <a:rPr lang="en-US" dirty="0" smtClean="0"/>
              <a:t>Here are your current annual energy costs, by fuel type: </a:t>
            </a:r>
          </a:p>
          <a:p>
            <a:pPr lvl="1"/>
            <a:r>
              <a:rPr lang="en-US" dirty="0" smtClean="0"/>
              <a:t>&lt;Insert approximate current spending on electricity by band&gt;</a:t>
            </a:r>
          </a:p>
          <a:p>
            <a:pPr lvl="1"/>
            <a:r>
              <a:rPr lang="en-US" dirty="0"/>
              <a:t>&lt;Insert approximate current spending on </a:t>
            </a:r>
            <a:r>
              <a:rPr lang="en-US" dirty="0" smtClean="0"/>
              <a:t>natural gas by </a:t>
            </a:r>
            <a:r>
              <a:rPr lang="en-US" dirty="0"/>
              <a:t>band</a:t>
            </a:r>
            <a:r>
              <a:rPr lang="en-US" dirty="0" smtClean="0"/>
              <a:t>&gt;</a:t>
            </a:r>
          </a:p>
          <a:p>
            <a:endParaRPr lang="en-US" dirty="0" smtClean="0"/>
          </a:p>
          <a:p>
            <a:r>
              <a:rPr lang="en-US" dirty="0" smtClean="0"/>
              <a:t>An energy efficiency program and upgrades in a northern interior community yielded a 37% reduction in energy costs</a:t>
            </a:r>
          </a:p>
          <a:p>
            <a:endParaRPr lang="en-US" dirty="0" smtClean="0"/>
          </a:p>
          <a:p>
            <a:r>
              <a:rPr lang="en-US" dirty="0" smtClean="0"/>
              <a:t>A conservative energy reduction of 25% could mean:</a:t>
            </a:r>
          </a:p>
          <a:p>
            <a:pPr lvl="1"/>
            <a:r>
              <a:rPr lang="en-US" dirty="0" smtClean="0"/>
              <a:t>&lt;insert&gt; annual electricity savings </a:t>
            </a:r>
          </a:p>
          <a:p>
            <a:pPr lvl="1"/>
            <a:r>
              <a:rPr lang="en-US" dirty="0"/>
              <a:t>&lt;</a:t>
            </a:r>
            <a:r>
              <a:rPr lang="en-US" dirty="0" smtClean="0"/>
              <a:t>insert&gt; </a:t>
            </a:r>
            <a:r>
              <a:rPr lang="en-US" dirty="0"/>
              <a:t>annual </a:t>
            </a:r>
            <a:r>
              <a:rPr lang="en-US" dirty="0" smtClean="0"/>
              <a:t>natural gas savings</a:t>
            </a:r>
          </a:p>
          <a:p>
            <a:pPr marL="0" indent="0">
              <a:buNone/>
            </a:pPr>
            <a:endParaRPr lang="en-US" dirty="0" smtClean="0"/>
          </a:p>
          <a:p>
            <a:pPr marL="0" indent="0">
              <a:buNone/>
            </a:pPr>
            <a:r>
              <a:rPr lang="en-US" dirty="0" smtClean="0"/>
              <a:t>for both residents and the community – freeing up money for other priorities</a:t>
            </a:r>
            <a:endParaRPr lang="en-US" dirty="0"/>
          </a:p>
          <a:p>
            <a:endParaRPr lang="en-US" dirty="0"/>
          </a:p>
        </p:txBody>
      </p:sp>
    </p:spTree>
    <p:extLst>
      <p:ext uri="{BB962C8B-B14F-4D97-AF65-F5344CB8AC3E}">
        <p14:creationId xmlns:p14="http://schemas.microsoft.com/office/powerpoint/2010/main" val="29654522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Energy Efficiency </a:t>
            </a:r>
            <a:br>
              <a:rPr lang="en-US" sz="4000" dirty="0" smtClean="0"/>
            </a:br>
            <a:r>
              <a:rPr lang="en-US" sz="4000" dirty="0" smtClean="0"/>
              <a:t>Policies and Procedures</a:t>
            </a:r>
            <a:endParaRPr lang="en-US" sz="4000" dirty="0"/>
          </a:p>
        </p:txBody>
      </p:sp>
      <p:sp>
        <p:nvSpPr>
          <p:cNvPr id="3" name="Content Placeholder 2"/>
          <p:cNvSpPr>
            <a:spLocks noGrp="1"/>
          </p:cNvSpPr>
          <p:nvPr>
            <p:ph idx="1"/>
          </p:nvPr>
        </p:nvSpPr>
        <p:spPr>
          <a:xfrm>
            <a:off x="457200" y="1646236"/>
            <a:ext cx="8229600" cy="4906963"/>
          </a:xfrm>
        </p:spPr>
        <p:txBody>
          <a:bodyPr>
            <a:normAutofit/>
          </a:bodyPr>
          <a:lstStyle/>
          <a:p>
            <a:pPr marL="0" indent="0">
              <a:buNone/>
            </a:pPr>
            <a:r>
              <a:rPr lang="en-US" dirty="0" smtClean="0"/>
              <a:t>Energy efficiency policies can be incorporated into current Housing Policy documents, in areas of:</a:t>
            </a:r>
          </a:p>
          <a:p>
            <a:pPr marL="0" indent="0">
              <a:buNone/>
            </a:pPr>
            <a:endParaRPr lang="en-US" sz="2400" dirty="0" smtClean="0"/>
          </a:p>
          <a:p>
            <a:pPr lvl="1"/>
            <a:r>
              <a:rPr lang="en-US" dirty="0" smtClean="0"/>
              <a:t>Administration</a:t>
            </a:r>
          </a:p>
          <a:p>
            <a:pPr lvl="1"/>
            <a:r>
              <a:rPr lang="en-US" dirty="0" smtClean="0"/>
              <a:t>Maintenance</a:t>
            </a:r>
          </a:p>
          <a:p>
            <a:pPr lvl="2"/>
            <a:r>
              <a:rPr lang="en-US" dirty="0" smtClean="0"/>
              <a:t>Procurement processes and quality of materials</a:t>
            </a:r>
          </a:p>
          <a:p>
            <a:pPr lvl="1"/>
            <a:r>
              <a:rPr lang="en-US" dirty="0" smtClean="0"/>
              <a:t>Construction</a:t>
            </a:r>
          </a:p>
          <a:p>
            <a:pPr lvl="2"/>
            <a:r>
              <a:rPr lang="en-US" dirty="0" smtClean="0"/>
              <a:t>Contractor qualifications, lifecycle analysis of materials, Building Code requirements for BC</a:t>
            </a:r>
          </a:p>
          <a:p>
            <a:pPr lvl="2"/>
            <a:endParaRPr lang="en-US" dirty="0" smtClean="0"/>
          </a:p>
          <a:p>
            <a:pPr lvl="2"/>
            <a:endParaRPr lang="en-US" dirty="0" smtClean="0"/>
          </a:p>
        </p:txBody>
      </p:sp>
    </p:spTree>
    <p:extLst>
      <p:ext uri="{BB962C8B-B14F-4D97-AF65-F5344CB8AC3E}">
        <p14:creationId xmlns:p14="http://schemas.microsoft.com/office/powerpoint/2010/main" val="38256559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Efficiency </a:t>
            </a:r>
            <a:br>
              <a:rPr lang="en-US" dirty="0" smtClean="0"/>
            </a:br>
            <a:r>
              <a:rPr lang="en-US" dirty="0" smtClean="0"/>
              <a:t>Policies and Procedures</a:t>
            </a:r>
            <a:endParaRPr lang="en-US" dirty="0"/>
          </a:p>
        </p:txBody>
      </p:sp>
      <p:sp>
        <p:nvSpPr>
          <p:cNvPr id="3" name="Content Placeholder 2"/>
          <p:cNvSpPr>
            <a:spLocks noGrp="1"/>
          </p:cNvSpPr>
          <p:nvPr>
            <p:ph idx="1"/>
          </p:nvPr>
        </p:nvSpPr>
        <p:spPr>
          <a:xfrm>
            <a:off x="457200" y="1646236"/>
            <a:ext cx="8229600" cy="4830763"/>
          </a:xfrm>
        </p:spPr>
        <p:txBody>
          <a:bodyPr>
            <a:normAutofit fontScale="92500" lnSpcReduction="20000"/>
          </a:bodyPr>
          <a:lstStyle/>
          <a:p>
            <a:pPr marL="0" indent="0">
              <a:buNone/>
            </a:pPr>
            <a:r>
              <a:rPr lang="en-US" dirty="0"/>
              <a:t>There are energy and non-energy benefits of having a Housing Policy that incorporates energy efficiency </a:t>
            </a:r>
            <a:r>
              <a:rPr lang="en-US" dirty="0" smtClean="0"/>
              <a:t>policy</a:t>
            </a:r>
          </a:p>
          <a:p>
            <a:pPr marL="0" indent="0">
              <a:buNone/>
            </a:pPr>
            <a:endParaRPr lang="en-US" sz="2600" dirty="0"/>
          </a:p>
          <a:p>
            <a:pPr lvl="1"/>
            <a:r>
              <a:rPr lang="en-US" dirty="0"/>
              <a:t>Improved maintenance procedures, practices, and materials</a:t>
            </a:r>
          </a:p>
          <a:p>
            <a:pPr lvl="2"/>
            <a:r>
              <a:rPr lang="en-US" dirty="0"/>
              <a:t>e.g., standardized equipment purchases and suppliers, preventative </a:t>
            </a:r>
            <a:r>
              <a:rPr lang="en-US" dirty="0" smtClean="0"/>
              <a:t>maintenance</a:t>
            </a:r>
          </a:p>
          <a:p>
            <a:pPr lvl="2"/>
            <a:endParaRPr lang="en-US" sz="1200" dirty="0"/>
          </a:p>
          <a:p>
            <a:pPr lvl="1"/>
            <a:r>
              <a:rPr lang="en-US" dirty="0"/>
              <a:t>Higher new construction standards</a:t>
            </a:r>
          </a:p>
          <a:p>
            <a:pPr lvl="2"/>
            <a:r>
              <a:rPr lang="en-US" dirty="0"/>
              <a:t>e.g., procedures for ensuring compliance with BC Building Code Standards, or better</a:t>
            </a:r>
          </a:p>
          <a:p>
            <a:pPr lvl="2"/>
            <a:endParaRPr lang="en-US" sz="1200" dirty="0"/>
          </a:p>
          <a:p>
            <a:pPr lvl="1"/>
            <a:r>
              <a:rPr lang="en-US" dirty="0"/>
              <a:t>Clear administrative responsibility for overseeing Housing Policy and related activities</a:t>
            </a:r>
          </a:p>
          <a:p>
            <a:endParaRPr lang="en-US" dirty="0"/>
          </a:p>
        </p:txBody>
      </p:sp>
    </p:spTree>
    <p:extLst>
      <p:ext uri="{BB962C8B-B14F-4D97-AF65-F5344CB8AC3E}">
        <p14:creationId xmlns:p14="http://schemas.microsoft.com/office/powerpoint/2010/main" val="15160384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smtClean="0"/>
              <a:t>Energy Efficiency Policy Self </a:t>
            </a:r>
            <a:r>
              <a:rPr lang="en-US" sz="2800" dirty="0"/>
              <a:t>A</a:t>
            </a:r>
            <a:r>
              <a:rPr lang="en-US" sz="2800" dirty="0" smtClean="0"/>
              <a:t>ssessment Tool</a:t>
            </a:r>
            <a:endParaRPr lang="en-US" sz="2800"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5772476"/>
              </p:ext>
            </p:extLst>
          </p:nvPr>
        </p:nvGraphicFramePr>
        <p:xfrm>
          <a:off x="152400" y="1524000"/>
          <a:ext cx="8839201" cy="5257799"/>
        </p:xfrm>
        <a:graphic>
          <a:graphicData uri="http://schemas.openxmlformats.org/drawingml/2006/table">
            <a:tbl>
              <a:tblPr firstRow="1" firstCol="1" bandRow="1">
                <a:tableStyleId>{5C22544A-7EE6-4342-B048-85BDC9FD1C3A}</a:tableStyleId>
              </a:tblPr>
              <a:tblGrid>
                <a:gridCol w="1549524"/>
                <a:gridCol w="1364317"/>
                <a:gridCol w="1364317"/>
                <a:gridCol w="1364317"/>
                <a:gridCol w="1644031"/>
                <a:gridCol w="1552695"/>
              </a:tblGrid>
              <a:tr h="491739">
                <a:tc>
                  <a:txBody>
                    <a:bodyPr/>
                    <a:lstStyle/>
                    <a:p>
                      <a:pPr marL="0" marR="0" algn="ctr">
                        <a:spcBef>
                          <a:spcPts val="1000"/>
                        </a:spcBef>
                        <a:spcAft>
                          <a:spcPts val="500"/>
                        </a:spcAft>
                      </a:pPr>
                      <a:r>
                        <a:rPr lang="en-US" sz="1000" dirty="0">
                          <a:solidFill>
                            <a:schemeClr val="bg1"/>
                          </a:solidFill>
                          <a:effectLst/>
                        </a:rPr>
                        <a:t>Policy Areas</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No EE Policy</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 </a:t>
                      </a:r>
                      <a:endParaRPr lang="en-US" sz="1000" dirty="0">
                        <a:solidFill>
                          <a:schemeClr val="bg1"/>
                        </a:solidFill>
                        <a:effectLst/>
                        <a:latin typeface="Calibri"/>
                        <a:ea typeface="Calibri"/>
                        <a:cs typeface="Times New Roman"/>
                      </a:endParaRPr>
                    </a:p>
                  </a:txBody>
                  <a:tcPr marL="63777" marR="63777" marT="0" marB="0" anchor="ctr"/>
                </a:tc>
                <a:tc>
                  <a:txBody>
                    <a:bodyPr/>
                    <a:lstStyle/>
                    <a:p>
                      <a:pPr marL="0" marR="0" algn="ctr">
                        <a:spcBef>
                          <a:spcPts val="1000"/>
                        </a:spcBef>
                        <a:spcAft>
                          <a:spcPts val="500"/>
                        </a:spcAft>
                      </a:pPr>
                      <a:r>
                        <a:rPr lang="en-US" sz="1000" dirty="0">
                          <a:solidFill>
                            <a:schemeClr val="bg1"/>
                          </a:solidFill>
                          <a:effectLst/>
                        </a:rPr>
                        <a:t>Highly Developed EE Policy</a:t>
                      </a:r>
                      <a:endParaRPr lang="en-US" sz="1000" dirty="0">
                        <a:solidFill>
                          <a:schemeClr val="bg1"/>
                        </a:solidFill>
                        <a:effectLst/>
                        <a:latin typeface="Calibri"/>
                        <a:ea typeface="Calibri"/>
                        <a:cs typeface="Times New Roman"/>
                      </a:endParaRPr>
                    </a:p>
                  </a:txBody>
                  <a:tcPr marL="63777" marR="63777" marT="0" marB="0" anchor="ctr"/>
                </a:tc>
              </a:tr>
              <a:tr h="750916">
                <a:tc>
                  <a:txBody>
                    <a:bodyPr/>
                    <a:lstStyle/>
                    <a:p>
                      <a:pPr marL="0" marR="0">
                        <a:spcBef>
                          <a:spcPts val="1000"/>
                        </a:spcBef>
                        <a:spcAft>
                          <a:spcPts val="500"/>
                        </a:spcAft>
                      </a:pPr>
                      <a:r>
                        <a:rPr lang="en-US" sz="900" dirty="0" smtClean="0">
                          <a:solidFill>
                            <a:schemeClr val="bg1"/>
                          </a:solidFill>
                          <a:effectLst/>
                        </a:rPr>
                        <a:t>Policy </a:t>
                      </a:r>
                      <a:r>
                        <a:rPr lang="en-US" sz="900" dirty="0">
                          <a:solidFill>
                            <a:schemeClr val="bg1"/>
                          </a:solidFill>
                          <a:effectLst/>
                        </a:rPr>
                        <a:t>development and use</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No guidelines around EE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 Band has an unwritten set of guidelines around EE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an EE  policy but the policy has not been formally adopted by the Leadership</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 formal EE  policy the policy but no active ongoing commitment from the Leadership</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Band has an EE policy action plan which is regularly reviewed and has active commitment of the Leadership</a:t>
                      </a:r>
                      <a:endParaRPr lang="en-US" sz="1000">
                        <a:effectLst/>
                        <a:latin typeface="Calibri"/>
                        <a:ea typeface="Calibri"/>
                        <a:cs typeface="Times New Roman"/>
                      </a:endParaRPr>
                    </a:p>
                  </a:txBody>
                  <a:tcPr marL="63777" marR="63777" marT="0" marB="0" anchor="ctr"/>
                </a:tc>
              </a:tr>
              <a:tr h="901099">
                <a:tc>
                  <a:txBody>
                    <a:bodyPr/>
                    <a:lstStyle/>
                    <a:p>
                      <a:pPr marL="0" marR="0">
                        <a:spcBef>
                          <a:spcPts val="1000"/>
                        </a:spcBef>
                        <a:spcAft>
                          <a:spcPts val="500"/>
                        </a:spcAft>
                      </a:pPr>
                      <a:r>
                        <a:rPr lang="en-US" sz="900" dirty="0">
                          <a:solidFill>
                            <a:schemeClr val="bg1"/>
                          </a:solidFill>
                          <a:effectLst/>
                        </a:rPr>
                        <a:t>Organization</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No delegation or responsibility for managing energy use by the community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Informal and loose EE requirements with the Band mainly focused on energy supply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There is some delegation of responsibility for EE but line management and authority is unclear</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There is a clear line for accountability by the Band administration around the overall consumption of energy and responsibility for the efficient use of energy</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The EE policy is fully integrated into Band administration structure with clear accountability for the community’s overall energy consumption</a:t>
                      </a:r>
                      <a:endParaRPr lang="en-US" sz="1000">
                        <a:effectLst/>
                        <a:latin typeface="Calibri"/>
                        <a:ea typeface="Calibri"/>
                        <a:cs typeface="Times New Roman"/>
                      </a:endParaRPr>
                    </a:p>
                  </a:txBody>
                  <a:tcPr marL="63777" marR="63777" marT="0" marB="0" anchor="ctr"/>
                </a:tc>
              </a:tr>
              <a:tr h="861297">
                <a:tc>
                  <a:txBody>
                    <a:bodyPr/>
                    <a:lstStyle/>
                    <a:p>
                      <a:pPr marL="0" marR="0">
                        <a:spcBef>
                          <a:spcPts val="1000"/>
                        </a:spcBef>
                        <a:spcAft>
                          <a:spcPts val="500"/>
                        </a:spcAft>
                      </a:pPr>
                      <a:r>
                        <a:rPr lang="en-US" sz="900" dirty="0">
                          <a:solidFill>
                            <a:schemeClr val="bg1"/>
                          </a:solidFill>
                          <a:effectLst/>
                        </a:rPr>
                        <a:t>Investment</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investment in improving energy efficiency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Only low or medium cost measures are considered. Other measures are only considered when required by funders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Low or medium cost measures for EE are routinely considered when short payback periods are achievable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Equal appraisal criteria used for energy as for other cost reduction projects</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Resources routinely committed to EE in support of Band objectives</a:t>
                      </a:r>
                      <a:endParaRPr lang="en-US" sz="1000">
                        <a:effectLst/>
                        <a:latin typeface="Calibri"/>
                        <a:ea typeface="Calibri"/>
                        <a:cs typeface="Times New Roman"/>
                      </a:endParaRPr>
                    </a:p>
                  </a:txBody>
                  <a:tcPr marL="63777" marR="63777" marT="0" marB="0" anchor="ctr"/>
                </a:tc>
              </a:tr>
              <a:tr h="750916">
                <a:tc>
                  <a:txBody>
                    <a:bodyPr/>
                    <a:lstStyle/>
                    <a:p>
                      <a:pPr marL="0" marR="0">
                        <a:spcBef>
                          <a:spcPts val="1000"/>
                        </a:spcBef>
                        <a:spcAft>
                          <a:spcPts val="500"/>
                        </a:spcAft>
                      </a:pPr>
                      <a:r>
                        <a:rPr lang="en-US" sz="900" dirty="0">
                          <a:solidFill>
                            <a:schemeClr val="bg1"/>
                          </a:solidFill>
                          <a:effectLst/>
                        </a:rPr>
                        <a:t>Performance Measurement</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measurement or records of energy consumption completed</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Check of energy related invoices only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Monthly monitoring by fuel type</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Scheduled energy performance measurement for each process, unit or site</a:t>
                      </a:r>
                      <a:endParaRPr lang="en-US" sz="1000" dirty="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Comprehensive energy performance measurement against targets with effective reporting to Leadership and community</a:t>
                      </a:r>
                      <a:endParaRPr lang="en-US" sz="1000" dirty="0">
                        <a:effectLst/>
                        <a:latin typeface="Calibri"/>
                        <a:ea typeface="Calibri"/>
                        <a:cs typeface="Times New Roman"/>
                      </a:endParaRPr>
                    </a:p>
                  </a:txBody>
                  <a:tcPr marL="63777" marR="63777" marT="0" marB="0" anchor="ctr"/>
                </a:tc>
              </a:tr>
              <a:tr h="750916">
                <a:tc>
                  <a:txBody>
                    <a:bodyPr/>
                    <a:lstStyle/>
                    <a:p>
                      <a:pPr marL="0" marR="0">
                        <a:spcBef>
                          <a:spcPts val="1000"/>
                        </a:spcBef>
                        <a:spcAft>
                          <a:spcPts val="500"/>
                        </a:spcAft>
                      </a:pPr>
                      <a:r>
                        <a:rPr lang="en-US" sz="900" dirty="0">
                          <a:solidFill>
                            <a:schemeClr val="bg1"/>
                          </a:solidFill>
                          <a:effectLst/>
                        </a:rPr>
                        <a:t>Staff Training</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Informal EE organization. Main focus on ensuring secure energy supply</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Technical staff occasionally attend specialist courses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Ad-hoc training for selected staff, as required</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Energy training targeted at major users following training needs analysis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Comprehensive staff training tailored to identify EE opportunities and to develop business cases which can be acted upon</a:t>
                      </a:r>
                      <a:endParaRPr lang="en-US" sz="1000" dirty="0">
                        <a:effectLst/>
                        <a:latin typeface="Calibri"/>
                        <a:ea typeface="Calibri"/>
                        <a:cs typeface="Times New Roman"/>
                      </a:endParaRPr>
                    </a:p>
                  </a:txBody>
                  <a:tcPr marL="63777" marR="63777" marT="0" marB="0" anchor="ctr"/>
                </a:tc>
              </a:tr>
              <a:tr h="750916">
                <a:tc>
                  <a:txBody>
                    <a:bodyPr/>
                    <a:lstStyle/>
                    <a:p>
                      <a:pPr marL="0" marR="0">
                        <a:spcBef>
                          <a:spcPts val="1000"/>
                        </a:spcBef>
                        <a:spcAft>
                          <a:spcPts val="500"/>
                        </a:spcAft>
                      </a:pPr>
                      <a:r>
                        <a:rPr lang="en-US" sz="900" dirty="0">
                          <a:solidFill>
                            <a:schemeClr val="bg1"/>
                          </a:solidFill>
                          <a:effectLst/>
                        </a:rPr>
                        <a:t>Communications</a:t>
                      </a:r>
                      <a:endParaRPr lang="en-US" sz="900" dirty="0">
                        <a:solidFill>
                          <a:schemeClr val="bg1"/>
                        </a:solidFill>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No communications or promotion of EE issues</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Ad-hoc informal contacts used to promote EE</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Some use of organization communication mechanisms to promote EE</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a:effectLst/>
                        </a:rPr>
                        <a:t>Regular staff briefings, performance reports and EE promotion</a:t>
                      </a:r>
                      <a:endParaRPr lang="en-US" sz="1000">
                        <a:effectLst/>
                        <a:latin typeface="Calibri"/>
                        <a:ea typeface="Calibri"/>
                        <a:cs typeface="Times New Roman"/>
                      </a:endParaRPr>
                    </a:p>
                  </a:txBody>
                  <a:tcPr marL="63777" marR="63777" marT="0" marB="0" anchor="ctr"/>
                </a:tc>
                <a:tc>
                  <a:txBody>
                    <a:bodyPr/>
                    <a:lstStyle/>
                    <a:p>
                      <a:pPr marL="0" marR="0">
                        <a:spcBef>
                          <a:spcPts val="1000"/>
                        </a:spcBef>
                        <a:spcAft>
                          <a:spcPts val="500"/>
                        </a:spcAft>
                      </a:pPr>
                      <a:r>
                        <a:rPr lang="en-US" sz="800" dirty="0">
                          <a:effectLst/>
                        </a:rPr>
                        <a:t>Extensive communication of energy issues and impacts within the Band administration and community</a:t>
                      </a:r>
                      <a:endParaRPr lang="en-US" sz="1000" dirty="0">
                        <a:effectLst/>
                        <a:latin typeface="Calibri"/>
                        <a:ea typeface="Calibri"/>
                        <a:cs typeface="Times New Roman"/>
                      </a:endParaRPr>
                    </a:p>
                  </a:txBody>
                  <a:tcPr marL="63777" marR="63777" marT="0" marB="0" anchor="ctr"/>
                </a:tc>
              </a:tr>
            </a:tbl>
          </a:graphicData>
        </a:graphic>
      </p:graphicFrame>
      <p:sp>
        <p:nvSpPr>
          <p:cNvPr id="5" name="Right Arrow 4"/>
          <p:cNvSpPr/>
          <p:nvPr/>
        </p:nvSpPr>
        <p:spPr>
          <a:xfrm>
            <a:off x="2895600" y="1631380"/>
            <a:ext cx="4294188" cy="206375"/>
          </a:xfrm>
          <a:prstGeom prst="rightArrow">
            <a:avLst/>
          </a:prstGeom>
          <a:solidFill>
            <a:schemeClr val="tx1">
              <a:lumMod val="50000"/>
              <a:lumOff val="50000"/>
              <a:alpha val="37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078734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New Construction Standards Options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309888"/>
              </p:ext>
            </p:extLst>
          </p:nvPr>
        </p:nvGraphicFramePr>
        <p:xfrm>
          <a:off x="152400" y="1524001"/>
          <a:ext cx="8839200" cy="5226161"/>
        </p:xfrm>
        <a:graphic>
          <a:graphicData uri="http://schemas.openxmlformats.org/drawingml/2006/table">
            <a:tbl>
              <a:tblPr firstRow="1" firstCol="1" bandRow="1">
                <a:tableStyleId>{69CF1AB2-1976-4502-BF36-3FF5EA218861}</a:tableStyleId>
              </a:tblPr>
              <a:tblGrid>
                <a:gridCol w="1186970"/>
                <a:gridCol w="1734461"/>
                <a:gridCol w="1955369"/>
                <a:gridCol w="1905000"/>
                <a:gridCol w="2057400"/>
              </a:tblGrid>
              <a:tr h="321200">
                <a:tc>
                  <a:txBody>
                    <a:bodyPr/>
                    <a:lstStyle/>
                    <a:p>
                      <a:pPr marL="0" marR="0" algn="ctr">
                        <a:spcBef>
                          <a:spcPts val="0"/>
                        </a:spcBef>
                        <a:spcAft>
                          <a:spcPts val="0"/>
                        </a:spcAft>
                      </a:pPr>
                      <a:r>
                        <a:rPr lang="en-CA" sz="1000" dirty="0">
                          <a:effectLst/>
                        </a:rPr>
                        <a:t> </a:t>
                      </a:r>
                      <a:endParaRPr lang="en-US" sz="10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Current BC Building Code</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Energuide 80</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smtClean="0">
                          <a:effectLst/>
                        </a:rPr>
                        <a:t>R-2000</a:t>
                      </a:r>
                      <a:endParaRPr lang="en-US" sz="1200" dirty="0">
                        <a:effectLst/>
                        <a:latin typeface="Calibri"/>
                        <a:ea typeface="Calibri"/>
                        <a:cs typeface="Times New Roman"/>
                      </a:endParaRPr>
                    </a:p>
                  </a:txBody>
                  <a:tcPr marL="59727" marR="59727" marT="0" marB="0"/>
                </a:tc>
                <a:tc>
                  <a:txBody>
                    <a:bodyPr/>
                    <a:lstStyle/>
                    <a:p>
                      <a:pPr marL="0" marR="0" algn="ctr">
                        <a:spcBef>
                          <a:spcPts val="0"/>
                        </a:spcBef>
                        <a:spcAft>
                          <a:spcPts val="0"/>
                        </a:spcAft>
                      </a:pPr>
                      <a:r>
                        <a:rPr lang="en-CA" sz="1200" dirty="0">
                          <a:effectLst/>
                        </a:rPr>
                        <a:t>Energy Star</a:t>
                      </a:r>
                      <a:r>
                        <a:rPr lang="en-CA" sz="1200" baseline="30000" dirty="0">
                          <a:effectLst/>
                        </a:rPr>
                        <a:t>®</a:t>
                      </a:r>
                      <a:endParaRPr lang="en-US" sz="1200" dirty="0">
                        <a:effectLst/>
                        <a:latin typeface="Calibri"/>
                        <a:ea typeface="Calibri"/>
                        <a:cs typeface="Times New Roman"/>
                      </a:endParaRPr>
                    </a:p>
                  </a:txBody>
                  <a:tcPr marL="59727" marR="59727" marT="0" marB="0"/>
                </a:tc>
              </a:tr>
              <a:tr h="1916068">
                <a:tc>
                  <a:txBody>
                    <a:bodyPr/>
                    <a:lstStyle/>
                    <a:p>
                      <a:pPr marL="0" marR="0">
                        <a:spcBef>
                          <a:spcPts val="0"/>
                        </a:spcBef>
                        <a:spcAft>
                          <a:spcPts val="0"/>
                        </a:spcAft>
                      </a:pPr>
                      <a:r>
                        <a:rPr lang="en-CA" sz="1000" dirty="0">
                          <a:effectLst/>
                        </a:rPr>
                        <a:t>Requirements</a:t>
                      </a:r>
                      <a:endParaRPr lang="en-US" sz="1000" dirty="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Insulation, space and water heating equipment designed and installed in accordance with 9.36 of the BC Building Code</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Use energy efficient windows, heat recovery ventilation or improved insulation to meet energy target</a:t>
                      </a:r>
                      <a:endParaRPr lang="en-US" sz="1000" dirty="0">
                        <a:effectLst/>
                      </a:endParaRPr>
                    </a:p>
                    <a:p>
                      <a:pPr marL="171450" lvl="0" indent="-171450">
                        <a:buFont typeface="Arial" panose="020B0604020202020204" pitchFamily="34" charset="0"/>
                        <a:buChar char="•"/>
                      </a:pPr>
                      <a:r>
                        <a:rPr lang="en-CA" sz="1000" dirty="0">
                          <a:effectLst/>
                        </a:rPr>
                        <a:t>High efficiency space and water heating appliances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smtClean="0">
                          <a:effectLst/>
                        </a:rPr>
                        <a:t>Heat recovery ventilation</a:t>
                      </a:r>
                      <a:r>
                        <a:rPr lang="en-CA" sz="1000" baseline="0" dirty="0" smtClean="0">
                          <a:effectLst/>
                        </a:rPr>
                        <a:t> required</a:t>
                      </a:r>
                    </a:p>
                    <a:p>
                      <a:pPr marL="171450" lvl="0" indent="-171450">
                        <a:buFont typeface="Arial" panose="020B0604020202020204" pitchFamily="34" charset="0"/>
                        <a:buChar char="•"/>
                      </a:pPr>
                      <a:r>
                        <a:rPr lang="en-CA" sz="1000" baseline="0" dirty="0" smtClean="0">
                          <a:effectLst/>
                        </a:rPr>
                        <a:t>Mandatory air tightness levels</a:t>
                      </a:r>
                    </a:p>
                    <a:p>
                      <a:pPr marL="171450" lvl="0" indent="-171450">
                        <a:buFont typeface="Arial" panose="020B0604020202020204" pitchFamily="34" charset="0"/>
                        <a:buChar char="•"/>
                      </a:pPr>
                      <a:r>
                        <a:rPr lang="en-CA" sz="1000" baseline="0" dirty="0" smtClean="0">
                          <a:effectLst/>
                        </a:rPr>
                        <a:t>Increased insulation  of building enclosure to meet Energuide 80 performance level</a:t>
                      </a:r>
                    </a:p>
                  </a:txBody>
                  <a:tcPr marL="59727" marR="59727" marT="0" marB="0"/>
                </a:tc>
                <a:tc>
                  <a:txBody>
                    <a:bodyPr/>
                    <a:lstStyle/>
                    <a:p>
                      <a:pPr marL="171450" lvl="0" indent="-171450">
                        <a:buFont typeface="Arial" panose="020B0604020202020204" pitchFamily="34" charset="0"/>
                        <a:buChar char="•"/>
                      </a:pPr>
                      <a:r>
                        <a:rPr lang="en-CA" sz="1000" dirty="0">
                          <a:effectLst/>
                        </a:rPr>
                        <a:t>Use Energy Star® windows</a:t>
                      </a:r>
                      <a:endParaRPr lang="en-US" sz="1000" dirty="0">
                        <a:effectLst/>
                      </a:endParaRPr>
                    </a:p>
                    <a:p>
                      <a:pPr marL="171450" lvl="0" indent="-171450">
                        <a:buFont typeface="Arial" panose="020B0604020202020204" pitchFamily="34" charset="0"/>
                        <a:buChar char="•"/>
                      </a:pPr>
                      <a:r>
                        <a:rPr lang="en-CA" sz="1000" dirty="0">
                          <a:effectLst/>
                        </a:rPr>
                        <a:t>Use Energy Star® appliances</a:t>
                      </a:r>
                      <a:endParaRPr lang="en-US" sz="1000" dirty="0">
                        <a:effectLst/>
                      </a:endParaRPr>
                    </a:p>
                    <a:p>
                      <a:pPr marL="171450" lvl="0" indent="-171450">
                        <a:buFont typeface="Arial" panose="020B0604020202020204" pitchFamily="34" charset="0"/>
                        <a:buChar char="•"/>
                      </a:pPr>
                      <a:r>
                        <a:rPr lang="en-CA" sz="1000" dirty="0">
                          <a:effectLst/>
                        </a:rPr>
                        <a:t>Heat recovery ventilation required</a:t>
                      </a:r>
                      <a:endParaRPr lang="en-US" sz="1000" dirty="0">
                        <a:effectLst/>
                      </a:endParaRPr>
                    </a:p>
                    <a:p>
                      <a:pPr marL="171450" lvl="0" indent="-171450">
                        <a:buFont typeface="Arial" panose="020B0604020202020204" pitchFamily="34" charset="0"/>
                        <a:buChar char="•"/>
                      </a:pPr>
                      <a:r>
                        <a:rPr lang="en-CA" sz="1000" dirty="0">
                          <a:effectLst/>
                        </a:rPr>
                        <a:t>Increased insulation of building enclosure above code minimum</a:t>
                      </a:r>
                      <a:endParaRPr lang="en-US" sz="1000" dirty="0">
                        <a:effectLst/>
                      </a:endParaRPr>
                    </a:p>
                    <a:p>
                      <a:pPr marL="171450" lvl="0" indent="-171450">
                        <a:buFont typeface="Arial" panose="020B0604020202020204" pitchFamily="34" charset="0"/>
                        <a:buChar char="•"/>
                      </a:pPr>
                      <a:r>
                        <a:rPr lang="en-CA" sz="1000" dirty="0">
                          <a:effectLst/>
                        </a:rPr>
                        <a:t>Mandatory air tightness levels</a:t>
                      </a:r>
                      <a:endParaRPr lang="en-US" sz="1000" dirty="0">
                        <a:effectLst/>
                      </a:endParaRPr>
                    </a:p>
                    <a:p>
                      <a:pPr marL="171450" lvl="0" indent="-171450">
                        <a:buFont typeface="Arial" panose="020B0604020202020204" pitchFamily="34" charset="0"/>
                        <a:buChar char="•"/>
                      </a:pPr>
                      <a:r>
                        <a:rPr lang="en-CA" sz="1000" dirty="0">
                          <a:effectLst/>
                        </a:rPr>
                        <a:t>High efficiency space </a:t>
                      </a:r>
                      <a:r>
                        <a:rPr lang="en-CA" sz="1000" dirty="0" smtClean="0">
                          <a:effectLst/>
                        </a:rPr>
                        <a:t>and water </a:t>
                      </a:r>
                      <a:r>
                        <a:rPr lang="en-CA" sz="1000" dirty="0">
                          <a:effectLst/>
                        </a:rPr>
                        <a:t>heating appliances</a:t>
                      </a:r>
                      <a:endParaRPr lang="en-US" sz="1000" dirty="0">
                        <a:effectLst/>
                        <a:latin typeface="Calibri"/>
                      </a:endParaRPr>
                    </a:p>
                  </a:txBody>
                  <a:tcPr marL="59727" marR="59727" marT="0" marB="0"/>
                </a:tc>
              </a:tr>
              <a:tr h="401501">
                <a:tc>
                  <a:txBody>
                    <a:bodyPr/>
                    <a:lstStyle/>
                    <a:p>
                      <a:pPr marL="0" marR="0">
                        <a:spcBef>
                          <a:spcPts val="0"/>
                        </a:spcBef>
                        <a:spcAft>
                          <a:spcPts val="0"/>
                        </a:spcAft>
                      </a:pPr>
                      <a:r>
                        <a:rPr lang="en-CA" sz="1000" dirty="0">
                          <a:effectLst/>
                        </a:rPr>
                        <a:t>Costs</a:t>
                      </a:r>
                      <a:endParaRPr lang="en-US" sz="1000" dirty="0">
                        <a:effectLst/>
                        <a:latin typeface="Calibri"/>
                        <a:ea typeface="Calibri"/>
                        <a:cs typeface="Times New Roman"/>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Standard</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$ 8,000 - $12,000 (or higher) per house </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smtClean="0">
                          <a:effectLst/>
                        </a:rPr>
                        <a:t>Additional $ 8,000 - $12,000 (or higher) per house </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Additional $10,000 - $15,000 (or higher) per house</a:t>
                      </a:r>
                      <a:endParaRPr lang="en-US" sz="1000" dirty="0">
                        <a:effectLst/>
                        <a:latin typeface="Calibri"/>
                      </a:endParaRPr>
                    </a:p>
                  </a:txBody>
                  <a:tcPr marL="59727" marR="59727" marT="0" marB="0" anchor="ctr"/>
                </a:tc>
              </a:tr>
              <a:tr h="401500">
                <a:tc>
                  <a:txBody>
                    <a:bodyPr/>
                    <a:lstStyle/>
                    <a:p>
                      <a:pPr marL="0" marR="0">
                        <a:spcBef>
                          <a:spcPts val="0"/>
                        </a:spcBef>
                        <a:spcAft>
                          <a:spcPts val="0"/>
                        </a:spcAft>
                      </a:pPr>
                      <a:r>
                        <a:rPr lang="en-CA" sz="1000" dirty="0">
                          <a:effectLst/>
                        </a:rPr>
                        <a:t>Potential Energy Savings</a:t>
                      </a:r>
                      <a:endParaRPr lang="en-US" sz="1000" dirty="0">
                        <a:effectLst/>
                        <a:latin typeface="Calibri"/>
                        <a:ea typeface="Calibri"/>
                        <a:cs typeface="Times New Roman"/>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Baseline</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smtClean="0">
                          <a:effectLst/>
                          <a:latin typeface="+mn-lt"/>
                        </a:rPr>
                        <a:t>Varies</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2</a:t>
                      </a:r>
                      <a:r>
                        <a:rPr lang="en-CA" sz="1000" dirty="0" smtClean="0">
                          <a:effectLst/>
                        </a:rPr>
                        <a:t>0</a:t>
                      </a:r>
                      <a:r>
                        <a:rPr lang="en-CA" sz="1000" dirty="0">
                          <a:effectLst/>
                        </a:rPr>
                        <a:t>%</a:t>
                      </a:r>
                      <a:endParaRPr lang="en-US" sz="1000" dirty="0">
                        <a:effectLst/>
                        <a:latin typeface="Calibri"/>
                      </a:endParaRPr>
                    </a:p>
                  </a:txBody>
                  <a:tcPr marL="59727" marR="59727" marT="0" marB="0" anchor="ctr"/>
                </a:tc>
                <a:tc>
                  <a:txBody>
                    <a:bodyPr/>
                    <a:lstStyle/>
                    <a:p>
                      <a:pPr marL="171450" lvl="0" indent="-171450">
                        <a:buFont typeface="Arial" panose="020B0604020202020204" pitchFamily="34" charset="0"/>
                        <a:buChar char="•"/>
                      </a:pPr>
                      <a:r>
                        <a:rPr lang="en-CA" sz="1000" dirty="0">
                          <a:effectLst/>
                        </a:rPr>
                        <a:t>20%</a:t>
                      </a:r>
                      <a:endParaRPr lang="en-US" sz="1000" dirty="0">
                        <a:effectLst/>
                        <a:latin typeface="Calibri"/>
                      </a:endParaRPr>
                    </a:p>
                  </a:txBody>
                  <a:tcPr marL="59727" marR="59727" marT="0" marB="0" anchor="ctr"/>
                </a:tc>
              </a:tr>
              <a:tr h="1204499">
                <a:tc>
                  <a:txBody>
                    <a:bodyPr/>
                    <a:lstStyle/>
                    <a:p>
                      <a:pPr marL="0" marR="0">
                        <a:spcBef>
                          <a:spcPts val="0"/>
                        </a:spcBef>
                        <a:spcAft>
                          <a:spcPts val="0"/>
                        </a:spcAft>
                      </a:pPr>
                      <a:r>
                        <a:rPr lang="en-CA" sz="1000" dirty="0">
                          <a:effectLst/>
                        </a:rPr>
                        <a:t>Benefits</a:t>
                      </a:r>
                      <a:endParaRPr lang="en-US" sz="1000" dirty="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Cost effective house and construction cost</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smtClean="0">
                          <a:effectLst/>
                        </a:rPr>
                        <a:t>Reduced operating costs</a:t>
                      </a:r>
                      <a:endParaRPr lang="en-US" sz="1000" dirty="0" smtClean="0">
                        <a:effectLst/>
                      </a:endParaRPr>
                    </a:p>
                    <a:p>
                      <a:pPr marL="171450" lvl="0" indent="-171450">
                        <a:buFont typeface="Arial" panose="020B0604020202020204" pitchFamily="34" charset="0"/>
                        <a:buChar char="•"/>
                      </a:pPr>
                      <a:r>
                        <a:rPr lang="en-CA" sz="1000" dirty="0" smtClean="0">
                          <a:effectLst/>
                        </a:rPr>
                        <a:t>Improved indoor air quality</a:t>
                      </a:r>
                      <a:endParaRPr lang="en-US" sz="1000" dirty="0" smtClean="0">
                        <a:effectLst/>
                      </a:endParaRPr>
                    </a:p>
                    <a:p>
                      <a:pPr marL="171450" lvl="0" indent="-171450">
                        <a:buFont typeface="Arial" panose="020B0604020202020204" pitchFamily="34" charset="0"/>
                        <a:buChar char="•"/>
                      </a:pPr>
                      <a:r>
                        <a:rPr lang="en-CA" sz="1000" dirty="0" smtClean="0">
                          <a:effectLst/>
                        </a:rPr>
                        <a:t>Reduced noise</a:t>
                      </a:r>
                      <a:endParaRPr lang="en-US" sz="1000" dirty="0" smtClean="0">
                        <a:effectLst/>
                      </a:endParaRPr>
                    </a:p>
                    <a:p>
                      <a:pPr marL="171450" lvl="0" indent="-171450">
                        <a:buFont typeface="Arial" panose="020B0604020202020204" pitchFamily="34" charset="0"/>
                        <a:buChar char="•"/>
                      </a:pPr>
                      <a:r>
                        <a:rPr lang="en-CA" sz="1000" dirty="0" smtClean="0">
                          <a:effectLst/>
                        </a:rPr>
                        <a:t>Improved humidity control</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smtClean="0">
                          <a:effectLst/>
                        </a:rPr>
                        <a:t>Reduced operating costs</a:t>
                      </a:r>
                      <a:endParaRPr lang="en-US" sz="1000" dirty="0" smtClean="0">
                        <a:effectLst/>
                      </a:endParaRPr>
                    </a:p>
                    <a:p>
                      <a:pPr marL="171450" lvl="0" indent="-171450">
                        <a:buFont typeface="Arial" panose="020B0604020202020204" pitchFamily="34" charset="0"/>
                        <a:buChar char="•"/>
                      </a:pPr>
                      <a:r>
                        <a:rPr lang="en-CA" sz="1000" dirty="0" smtClean="0">
                          <a:effectLst/>
                        </a:rPr>
                        <a:t>Improved indoor air quality</a:t>
                      </a:r>
                      <a:endParaRPr lang="en-US" sz="1000" dirty="0" smtClean="0">
                        <a:effectLst/>
                      </a:endParaRPr>
                    </a:p>
                    <a:p>
                      <a:pPr marL="171450" lvl="0" indent="-171450">
                        <a:buFont typeface="Arial" panose="020B0604020202020204" pitchFamily="34" charset="0"/>
                        <a:buChar char="•"/>
                      </a:pPr>
                      <a:r>
                        <a:rPr lang="en-CA" sz="1000" dirty="0" smtClean="0">
                          <a:effectLst/>
                        </a:rPr>
                        <a:t>Reduced noise</a:t>
                      </a:r>
                      <a:endParaRPr lang="en-US" sz="1000" dirty="0" smtClean="0">
                        <a:effectLst/>
                      </a:endParaRPr>
                    </a:p>
                    <a:p>
                      <a:pPr marL="171450" lvl="0" indent="-171450">
                        <a:buFont typeface="Arial" panose="020B0604020202020204" pitchFamily="34" charset="0"/>
                        <a:buChar char="•"/>
                      </a:pPr>
                      <a:r>
                        <a:rPr lang="en-CA" sz="1000" dirty="0" smtClean="0">
                          <a:effectLst/>
                        </a:rPr>
                        <a:t>Improved humidity control</a:t>
                      </a:r>
                    </a:p>
                    <a:p>
                      <a:pPr marL="171450" lvl="0" indent="-171450">
                        <a:buFont typeface="Arial" panose="020B0604020202020204" pitchFamily="34" charset="0"/>
                        <a:buChar char="•"/>
                      </a:pPr>
                      <a:r>
                        <a:rPr lang="en-CA" sz="1000" dirty="0" smtClean="0">
                          <a:effectLst/>
                          <a:latin typeface="+mn-lt"/>
                        </a:rPr>
                        <a:t>Built</a:t>
                      </a:r>
                      <a:r>
                        <a:rPr lang="en-CA" sz="1000" baseline="0" dirty="0" smtClean="0">
                          <a:effectLst/>
                          <a:latin typeface="+mn-lt"/>
                        </a:rPr>
                        <a:t> by certified R-2000 contractor</a:t>
                      </a:r>
                      <a:endParaRPr lang="en-US" sz="1000" dirty="0" smtClean="0">
                        <a:effectLst/>
                        <a:latin typeface="+mn-lt"/>
                      </a:endParaRPr>
                    </a:p>
                  </a:txBody>
                  <a:tcPr marL="59727" marR="59727" marT="0" marB="0"/>
                </a:tc>
                <a:tc>
                  <a:txBody>
                    <a:bodyPr/>
                    <a:lstStyle/>
                    <a:p>
                      <a:pPr marL="171450" lvl="0" indent="-171450">
                        <a:buFont typeface="Arial" panose="020B0604020202020204" pitchFamily="34" charset="0"/>
                        <a:buChar char="•"/>
                      </a:pPr>
                      <a:r>
                        <a:rPr lang="en-CA" sz="1000" dirty="0">
                          <a:effectLst/>
                        </a:rPr>
                        <a:t>Reduced operating costs</a:t>
                      </a:r>
                      <a:endParaRPr lang="en-US" sz="1000" dirty="0">
                        <a:effectLst/>
                      </a:endParaRPr>
                    </a:p>
                    <a:p>
                      <a:pPr marL="171450" lvl="0" indent="-171450">
                        <a:buFont typeface="Arial" panose="020B0604020202020204" pitchFamily="34" charset="0"/>
                        <a:buChar char="•"/>
                      </a:pPr>
                      <a:r>
                        <a:rPr lang="en-CA" sz="1000" dirty="0">
                          <a:effectLst/>
                        </a:rPr>
                        <a:t>Improved indoor air quality</a:t>
                      </a:r>
                      <a:endParaRPr lang="en-US" sz="1000" dirty="0">
                        <a:effectLst/>
                      </a:endParaRPr>
                    </a:p>
                    <a:p>
                      <a:pPr marL="171450" lvl="0" indent="-171450">
                        <a:buFont typeface="Arial" panose="020B0604020202020204" pitchFamily="34" charset="0"/>
                        <a:buChar char="•"/>
                      </a:pPr>
                      <a:r>
                        <a:rPr lang="en-CA" sz="1000" dirty="0">
                          <a:effectLst/>
                        </a:rPr>
                        <a:t>Reduced noise</a:t>
                      </a:r>
                      <a:endParaRPr lang="en-US" sz="1000" dirty="0">
                        <a:effectLst/>
                      </a:endParaRPr>
                    </a:p>
                    <a:p>
                      <a:pPr marL="171450" lvl="0" indent="-171450">
                        <a:buFont typeface="Arial" panose="020B0604020202020204" pitchFamily="34" charset="0"/>
                        <a:buChar char="•"/>
                      </a:pPr>
                      <a:r>
                        <a:rPr lang="en-CA" sz="1000" dirty="0">
                          <a:effectLst/>
                        </a:rPr>
                        <a:t>Improved humidity control</a:t>
                      </a:r>
                      <a:endParaRPr lang="en-US" sz="1000" dirty="0">
                        <a:effectLst/>
                        <a:latin typeface="Calibri"/>
                      </a:endParaRPr>
                    </a:p>
                  </a:txBody>
                  <a:tcPr marL="59727" marR="59727" marT="0" marB="0"/>
                </a:tc>
              </a:tr>
              <a:tr h="936833">
                <a:tc>
                  <a:txBody>
                    <a:bodyPr/>
                    <a:lstStyle/>
                    <a:p>
                      <a:pPr marL="0" marR="0">
                        <a:spcBef>
                          <a:spcPts val="0"/>
                        </a:spcBef>
                        <a:spcAft>
                          <a:spcPts val="0"/>
                        </a:spcAft>
                      </a:pPr>
                      <a:r>
                        <a:rPr lang="en-CA" sz="1000">
                          <a:effectLst/>
                        </a:rPr>
                        <a:t>Drawbacks</a:t>
                      </a:r>
                      <a:endParaRPr lang="en-US" sz="1000">
                        <a:effectLst/>
                        <a:latin typeface="Calibri"/>
                        <a:ea typeface="Calibri"/>
                        <a:cs typeface="Times New Roman"/>
                      </a:endParaRPr>
                    </a:p>
                  </a:txBody>
                  <a:tcPr marL="59727" marR="59727" marT="0" marB="0"/>
                </a:tc>
                <a:tc>
                  <a:txBody>
                    <a:bodyPr/>
                    <a:lstStyle/>
                    <a:p>
                      <a:pPr marL="171450" lvl="0" indent="-171450">
                        <a:buFont typeface="Arial" panose="020B0604020202020204" pitchFamily="34" charset="0"/>
                        <a:buChar char="•"/>
                      </a:pPr>
                      <a:r>
                        <a:rPr lang="en-CA" sz="1000" dirty="0">
                          <a:effectLst/>
                        </a:rPr>
                        <a:t>Unquantified higher operating costs reflecting lower air sealing and other construction standards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a:t>
                      </a:r>
                      <a:r>
                        <a:rPr lang="en-CA" sz="1000" dirty="0" smtClean="0">
                          <a:effectLst/>
                        </a:rPr>
                        <a:t>on new </a:t>
                      </a:r>
                      <a:r>
                        <a:rPr lang="en-CA" sz="1000" dirty="0">
                          <a:effectLst/>
                        </a:rPr>
                        <a:t>components</a:t>
                      </a:r>
                      <a:endParaRPr lang="en-US" sz="1000" dirty="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smtClean="0">
                          <a:effectLst/>
                        </a:rPr>
                        <a:t>Higher initial cost</a:t>
                      </a:r>
                      <a:endParaRPr lang="en-US" sz="1000" dirty="0" smtClean="0">
                        <a:effectLst/>
                      </a:endParaRPr>
                    </a:p>
                    <a:p>
                      <a:pPr marL="171450" lvl="0" indent="-171450">
                        <a:buFont typeface="Arial" panose="020B0604020202020204" pitchFamily="34" charset="0"/>
                        <a:buChar char="•"/>
                      </a:pPr>
                      <a:r>
                        <a:rPr lang="en-CA" sz="1000" dirty="0" smtClean="0">
                          <a:effectLst/>
                        </a:rPr>
                        <a:t>Investment in additional training for maintenance persons on new components</a:t>
                      </a:r>
                      <a:endParaRPr lang="en-US" sz="1000" dirty="0" smtClean="0">
                        <a:effectLst/>
                        <a:latin typeface="Calibri"/>
                      </a:endParaRPr>
                    </a:p>
                  </a:txBody>
                  <a:tcPr marL="59727" marR="59727" marT="0" marB="0"/>
                </a:tc>
                <a:tc>
                  <a:txBody>
                    <a:bodyPr/>
                    <a:lstStyle/>
                    <a:p>
                      <a:pPr marL="171450" lvl="0" indent="-171450">
                        <a:buFont typeface="Arial" panose="020B0604020202020204" pitchFamily="34" charset="0"/>
                        <a:buChar char="•"/>
                      </a:pPr>
                      <a:r>
                        <a:rPr lang="en-CA" sz="1000" dirty="0">
                          <a:effectLst/>
                        </a:rPr>
                        <a:t>Higher initial cost</a:t>
                      </a:r>
                      <a:endParaRPr lang="en-US" sz="1000" dirty="0">
                        <a:effectLst/>
                      </a:endParaRPr>
                    </a:p>
                    <a:p>
                      <a:pPr marL="171450" lvl="0" indent="-171450">
                        <a:buFont typeface="Arial" panose="020B0604020202020204" pitchFamily="34" charset="0"/>
                        <a:buChar char="•"/>
                      </a:pPr>
                      <a:r>
                        <a:rPr lang="en-CA" sz="1000" dirty="0">
                          <a:effectLst/>
                        </a:rPr>
                        <a:t>Investment in additional training for maintenance persons </a:t>
                      </a:r>
                      <a:r>
                        <a:rPr lang="en-CA" sz="1000" dirty="0" smtClean="0">
                          <a:effectLst/>
                        </a:rPr>
                        <a:t>on new </a:t>
                      </a:r>
                      <a:r>
                        <a:rPr lang="en-CA" sz="1000" dirty="0">
                          <a:effectLst/>
                        </a:rPr>
                        <a:t>components</a:t>
                      </a:r>
                      <a:endParaRPr lang="en-US" sz="1000" dirty="0">
                        <a:effectLst/>
                        <a:latin typeface="Calibri"/>
                      </a:endParaRPr>
                    </a:p>
                  </a:txBody>
                  <a:tcPr marL="59727" marR="59727" marT="0" marB="0"/>
                </a:tc>
              </a:tr>
            </a:tbl>
          </a:graphicData>
        </a:graphic>
      </p:graphicFrame>
    </p:spTree>
    <p:extLst>
      <p:ext uri="{BB962C8B-B14F-4D97-AF65-F5344CB8AC3E}">
        <p14:creationId xmlns:p14="http://schemas.microsoft.com/office/powerpoint/2010/main" val="3350199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Policy…the tip of the iceberg!</a:t>
            </a:r>
            <a:endParaRPr lang="en-US" dirty="0"/>
          </a:p>
        </p:txBody>
      </p:sp>
      <p:sp>
        <p:nvSpPr>
          <p:cNvPr id="3" name="Content Placeholder 2"/>
          <p:cNvSpPr>
            <a:spLocks noGrp="1"/>
          </p:cNvSpPr>
          <p:nvPr>
            <p:ph idx="1"/>
          </p:nvPr>
        </p:nvSpPr>
        <p:spPr/>
        <p:txBody>
          <a:bodyPr/>
          <a:lstStyle/>
          <a:p>
            <a:r>
              <a:rPr lang="en-US" sz="2800" dirty="0" smtClean="0"/>
              <a:t>Policy needs to reflect </a:t>
            </a:r>
          </a:p>
          <a:p>
            <a:pPr marL="0" indent="0">
              <a:buNone/>
            </a:pPr>
            <a:r>
              <a:rPr lang="en-US" sz="2800" dirty="0" smtClean="0"/>
              <a:t>   entire situation and community</a:t>
            </a:r>
          </a:p>
          <a:p>
            <a:endParaRPr lang="en-US" dirty="0"/>
          </a:p>
          <a:p>
            <a:endParaRPr lang="en-US" dirty="0" smtClean="0"/>
          </a:p>
          <a:p>
            <a:r>
              <a:rPr lang="en-US" sz="2800" dirty="0"/>
              <a:t>A holistic EE policy considers:</a:t>
            </a:r>
          </a:p>
          <a:p>
            <a:pPr lvl="1"/>
            <a:r>
              <a:rPr lang="en-US" sz="2200" dirty="0"/>
              <a:t>New construction</a:t>
            </a:r>
          </a:p>
          <a:p>
            <a:pPr lvl="1"/>
            <a:r>
              <a:rPr lang="en-US" sz="2200" dirty="0"/>
              <a:t>Maintenance</a:t>
            </a:r>
          </a:p>
          <a:p>
            <a:pPr lvl="1"/>
            <a:r>
              <a:rPr lang="en-US" sz="2200" dirty="0"/>
              <a:t>Capacity building</a:t>
            </a:r>
          </a:p>
          <a:p>
            <a:pPr lvl="1"/>
            <a:r>
              <a:rPr lang="en-US" sz="2200" dirty="0"/>
              <a:t>Responsibilities of both residents and </a:t>
            </a:r>
            <a:r>
              <a:rPr lang="en-US" sz="2200" dirty="0" smtClean="0"/>
              <a:t>Council</a:t>
            </a:r>
            <a:endParaRPr lang="en-US" sz="22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663825" cy="20002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1000"/>
            <a:ext cx="317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32038" y="4221707"/>
            <a:ext cx="5103076" cy="646331"/>
          </a:xfrm>
          <a:prstGeom prst="rect">
            <a:avLst/>
          </a:prstGeom>
          <a:noFill/>
        </p:spPr>
        <p:txBody>
          <a:bodyPr wrap="square" rtlCol="0">
            <a:spAutoFit/>
          </a:bodyPr>
          <a:lstStyle/>
          <a:p>
            <a:r>
              <a:rPr lang="en-US" dirty="0" smtClean="0"/>
              <a:t>Building envelope, space heating, water heating, appliances, lighting</a:t>
            </a:r>
            <a:endParaRPr lang="en-US" dirty="0"/>
          </a:p>
        </p:txBody>
      </p:sp>
    </p:spTree>
    <p:extLst>
      <p:ext uri="{BB962C8B-B14F-4D97-AF65-F5344CB8AC3E}">
        <p14:creationId xmlns:p14="http://schemas.microsoft.com/office/powerpoint/2010/main" val="26501255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Outline</a:t>
            </a:r>
            <a:endParaRPr lang="en-US" dirty="0"/>
          </a:p>
        </p:txBody>
      </p:sp>
      <p:sp>
        <p:nvSpPr>
          <p:cNvPr id="3" name="Content Placeholder 2"/>
          <p:cNvSpPr>
            <a:spLocks noGrp="1"/>
          </p:cNvSpPr>
          <p:nvPr>
            <p:ph idx="1"/>
          </p:nvPr>
        </p:nvSpPr>
        <p:spPr/>
        <p:txBody>
          <a:bodyPr>
            <a:normAutofit/>
          </a:bodyPr>
          <a:lstStyle/>
          <a:p>
            <a:r>
              <a:rPr lang="en-US" dirty="0" smtClean="0"/>
              <a:t>Why energy use should matter to you!</a:t>
            </a:r>
          </a:p>
          <a:p>
            <a:endParaRPr lang="en-US" sz="1400" dirty="0" smtClean="0"/>
          </a:p>
          <a:p>
            <a:r>
              <a:rPr lang="en-US" dirty="0" smtClean="0"/>
              <a:t>Benefits of reducing energy use</a:t>
            </a:r>
          </a:p>
          <a:p>
            <a:endParaRPr lang="en-US" sz="1400" dirty="0" smtClean="0"/>
          </a:p>
          <a:p>
            <a:r>
              <a:rPr lang="en-US" dirty="0" smtClean="0"/>
              <a:t>Funding and business case analysis</a:t>
            </a:r>
          </a:p>
          <a:p>
            <a:endParaRPr lang="en-US" sz="1400" dirty="0" smtClean="0"/>
          </a:p>
          <a:p>
            <a:r>
              <a:rPr lang="en-US" dirty="0" smtClean="0"/>
              <a:t>Energy efficiency </a:t>
            </a:r>
            <a:r>
              <a:rPr lang="en-US" dirty="0"/>
              <a:t>p</a:t>
            </a:r>
            <a:r>
              <a:rPr lang="en-US" dirty="0" smtClean="0"/>
              <a:t>olicy and procedures</a:t>
            </a:r>
          </a:p>
          <a:p>
            <a:endParaRPr lang="en-US" sz="1400" dirty="0" smtClean="0"/>
          </a:p>
          <a:p>
            <a:r>
              <a:rPr lang="en-US" dirty="0" smtClean="0"/>
              <a:t>How-to: implementation of energy policy</a:t>
            </a:r>
          </a:p>
          <a:p>
            <a:endParaRPr lang="en-US" sz="1400" dirty="0" smtClean="0"/>
          </a:p>
          <a:p>
            <a:r>
              <a:rPr lang="en-US" dirty="0" smtClean="0"/>
              <a:t>Creating community-driven initiatives</a:t>
            </a:r>
            <a:endParaRPr lang="en-US" dirty="0"/>
          </a:p>
        </p:txBody>
      </p:sp>
    </p:spTree>
    <p:extLst>
      <p:ext uri="{BB962C8B-B14F-4D97-AF65-F5344CB8AC3E}">
        <p14:creationId xmlns:p14="http://schemas.microsoft.com/office/powerpoint/2010/main" val="28677492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Involving the Community</a:t>
            </a:r>
            <a:endParaRPr lang="en-US" dirty="0"/>
          </a:p>
        </p:txBody>
      </p:sp>
      <p:sp>
        <p:nvSpPr>
          <p:cNvPr id="3" name="Content Placeholder 2"/>
          <p:cNvSpPr>
            <a:spLocks noGrp="1"/>
          </p:cNvSpPr>
          <p:nvPr>
            <p:ph idx="1"/>
          </p:nvPr>
        </p:nvSpPr>
        <p:spPr>
          <a:xfrm>
            <a:off x="457200" y="1646236"/>
            <a:ext cx="8229600" cy="4983163"/>
          </a:xfrm>
        </p:spPr>
        <p:txBody>
          <a:bodyPr>
            <a:normAutofit fontScale="92500" lnSpcReduction="10000"/>
          </a:bodyPr>
          <a:lstStyle/>
          <a:p>
            <a:r>
              <a:rPr lang="en-US" dirty="0" smtClean="0"/>
              <a:t>Energy Champion</a:t>
            </a:r>
          </a:p>
          <a:p>
            <a:pPr lvl="1"/>
            <a:r>
              <a:rPr lang="en-US" dirty="0" smtClean="0"/>
              <a:t>Community-based leader who works to facilitate energy project, shares energy knowledge, and acts as energy contact for other residents </a:t>
            </a:r>
          </a:p>
          <a:p>
            <a:endParaRPr lang="en-US" sz="1200" dirty="0" smtClean="0"/>
          </a:p>
          <a:p>
            <a:endParaRPr lang="en-US" sz="1200" dirty="0" smtClean="0"/>
          </a:p>
          <a:p>
            <a:r>
              <a:rPr lang="en-US" dirty="0" smtClean="0"/>
              <a:t>Green Team</a:t>
            </a:r>
          </a:p>
          <a:p>
            <a:pPr lvl="1"/>
            <a:r>
              <a:rPr lang="en-US" dirty="0" smtClean="0"/>
              <a:t>All-ages community team supporting other members in reducing energy use</a:t>
            </a:r>
          </a:p>
          <a:p>
            <a:pPr lvl="1"/>
            <a:endParaRPr lang="en-US" sz="1000" dirty="0" smtClean="0"/>
          </a:p>
          <a:p>
            <a:r>
              <a:rPr lang="en-US" dirty="0" smtClean="0"/>
              <a:t>Social media or other platform for sharing tips, knowledge, and information</a:t>
            </a:r>
          </a:p>
          <a:p>
            <a:endParaRPr lang="en-US" sz="1200" dirty="0" smtClean="0"/>
          </a:p>
          <a:p>
            <a:r>
              <a:rPr lang="en-US" dirty="0" smtClean="0"/>
              <a:t>Set community-wide challenge and goals</a:t>
            </a:r>
          </a:p>
          <a:p>
            <a:pPr lvl="1"/>
            <a:endParaRPr lang="en-US" dirty="0" smtClean="0"/>
          </a:p>
          <a:p>
            <a:pPr marL="0" indent="0">
              <a:buNone/>
            </a:pPr>
            <a:endParaRPr lang="en-US" dirty="0"/>
          </a:p>
        </p:txBody>
      </p:sp>
    </p:spTree>
    <p:extLst>
      <p:ext uri="{BB962C8B-B14F-4D97-AF65-F5344CB8AC3E}">
        <p14:creationId xmlns:p14="http://schemas.microsoft.com/office/powerpoint/2010/main" val="26697124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lstStyle/>
          <a:p>
            <a:r>
              <a:rPr lang="en-US" dirty="0" smtClean="0"/>
              <a:t>&lt;insert community logo </a:t>
            </a:r>
            <a:r>
              <a:rPr lang="en-US" smtClean="0"/>
              <a:t>and/or picture&gt;</a:t>
            </a:r>
            <a:endParaRPr lang="en-US"/>
          </a:p>
        </p:txBody>
      </p:sp>
    </p:spTree>
    <p:extLst>
      <p:ext uri="{BB962C8B-B14F-4D97-AF65-F5344CB8AC3E}">
        <p14:creationId xmlns:p14="http://schemas.microsoft.com/office/powerpoint/2010/main" val="20135990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228600" y="1646237"/>
            <a:ext cx="8458200" cy="5059363"/>
          </a:xfrm>
        </p:spPr>
        <p:txBody>
          <a:bodyPr>
            <a:normAutofit fontScale="92500" lnSpcReduction="20000"/>
          </a:bodyPr>
          <a:lstStyle/>
          <a:p>
            <a:r>
              <a:rPr lang="en-US" dirty="0" smtClean="0"/>
              <a:t>How energy use impacts Council’s role:</a:t>
            </a:r>
          </a:p>
          <a:p>
            <a:pPr lvl="1"/>
            <a:r>
              <a:rPr lang="en-US" dirty="0" smtClean="0"/>
              <a:t>Budget</a:t>
            </a:r>
          </a:p>
          <a:p>
            <a:pPr lvl="2"/>
            <a:r>
              <a:rPr lang="en-US" dirty="0" smtClean="0"/>
              <a:t>Lifespan of homes, maintenance costs</a:t>
            </a:r>
          </a:p>
          <a:p>
            <a:pPr lvl="1"/>
            <a:r>
              <a:rPr lang="en-US" dirty="0" smtClean="0"/>
              <a:t>Physical and financial health of residents</a:t>
            </a:r>
          </a:p>
          <a:p>
            <a:pPr lvl="1"/>
            <a:r>
              <a:rPr lang="en-US" dirty="0" smtClean="0"/>
              <a:t>Funding opportunities</a:t>
            </a:r>
          </a:p>
          <a:p>
            <a:pPr lvl="2"/>
            <a:r>
              <a:rPr lang="en-US" dirty="0" smtClean="0"/>
              <a:t>Energy efficiency upgrades and education</a:t>
            </a:r>
          </a:p>
          <a:p>
            <a:pPr lvl="1"/>
            <a:r>
              <a:rPr lang="en-US" dirty="0" smtClean="0"/>
              <a:t>Protect the land</a:t>
            </a:r>
          </a:p>
          <a:p>
            <a:pPr lvl="1"/>
            <a:endParaRPr lang="en-US" dirty="0" smtClean="0"/>
          </a:p>
          <a:p>
            <a:pPr lvl="1"/>
            <a:endParaRPr lang="en-US" dirty="0" smtClean="0"/>
          </a:p>
          <a:p>
            <a:pPr lvl="1"/>
            <a:endParaRPr lang="en-US" dirty="0" smtClean="0"/>
          </a:p>
          <a:p>
            <a:pPr lvl="1"/>
            <a:endParaRPr lang="en-US" dirty="0" smtClean="0"/>
          </a:p>
          <a:p>
            <a:r>
              <a:rPr lang="en-US" dirty="0" smtClean="0"/>
              <a:t>Energy use is on the rise in BC, and our intent </a:t>
            </a:r>
          </a:p>
          <a:p>
            <a:pPr marL="0" indent="0">
              <a:buNone/>
            </a:pPr>
            <a:r>
              <a:rPr lang="en-US" dirty="0"/>
              <a:t> </a:t>
            </a:r>
            <a:r>
              <a:rPr lang="en-US" dirty="0" smtClean="0"/>
              <a:t>  is to decrease energy consumption to take</a:t>
            </a:r>
          </a:p>
          <a:p>
            <a:pPr marL="0" indent="0">
              <a:buNone/>
            </a:pPr>
            <a:r>
              <a:rPr lang="en-US" dirty="0"/>
              <a:t> </a:t>
            </a:r>
            <a:r>
              <a:rPr lang="en-US" dirty="0" smtClean="0"/>
              <a:t>  pressure off the system as a whole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10084"/>
            <a:ext cx="38163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0505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Energy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energy supply in &lt;insert community&gt; comes </a:t>
            </a:r>
            <a:r>
              <a:rPr lang="en-US" dirty="0" smtClean="0"/>
              <a:t>from:</a:t>
            </a:r>
          </a:p>
          <a:p>
            <a:endParaRPr lang="en-US" sz="1600" dirty="0"/>
          </a:p>
          <a:p>
            <a:r>
              <a:rPr lang="en-US" dirty="0"/>
              <a:t>Natural gas </a:t>
            </a:r>
            <a:endParaRPr lang="en-US" dirty="0" smtClean="0"/>
          </a:p>
          <a:p>
            <a:pPr lvl="1"/>
            <a:r>
              <a:rPr lang="en-US" dirty="0" smtClean="0"/>
              <a:t>Typically </a:t>
            </a:r>
            <a:r>
              <a:rPr lang="en-US" dirty="0"/>
              <a:t>found above petroleum </a:t>
            </a:r>
            <a:r>
              <a:rPr lang="en-US" dirty="0" smtClean="0"/>
              <a:t>resources</a:t>
            </a:r>
          </a:p>
          <a:p>
            <a:pPr lvl="1"/>
            <a:endParaRPr lang="en-US" sz="1600" dirty="0"/>
          </a:p>
          <a:p>
            <a:r>
              <a:rPr lang="en-US" dirty="0" smtClean="0"/>
              <a:t>Propane </a:t>
            </a:r>
          </a:p>
          <a:p>
            <a:pPr lvl="1"/>
            <a:r>
              <a:rPr lang="en-US" dirty="0" smtClean="0"/>
              <a:t>Byproduct </a:t>
            </a:r>
            <a:r>
              <a:rPr lang="en-US" dirty="0"/>
              <a:t>of natural gas processing and petroleum </a:t>
            </a:r>
            <a:r>
              <a:rPr lang="en-US" dirty="0" smtClean="0"/>
              <a:t>refining</a:t>
            </a:r>
          </a:p>
          <a:p>
            <a:pPr lvl="1"/>
            <a:endParaRPr lang="en-US" sz="1600" dirty="0"/>
          </a:p>
          <a:p>
            <a:r>
              <a:rPr lang="en-US" dirty="0"/>
              <a:t>Electricity </a:t>
            </a:r>
            <a:endParaRPr lang="en-US" dirty="0" smtClean="0"/>
          </a:p>
          <a:p>
            <a:pPr lvl="1"/>
            <a:r>
              <a:rPr lang="en-US" dirty="0" smtClean="0"/>
              <a:t>Hydroelectricity and/or </a:t>
            </a:r>
            <a:r>
              <a:rPr lang="en-US" dirty="0"/>
              <a:t>diesel generation in remote </a:t>
            </a:r>
            <a:r>
              <a:rPr lang="en-US" dirty="0" smtClean="0"/>
              <a:t>communities</a:t>
            </a:r>
          </a:p>
          <a:p>
            <a:pPr lvl="1"/>
            <a:endParaRPr lang="en-US" sz="1800" dirty="0"/>
          </a:p>
          <a:p>
            <a:r>
              <a:rPr lang="en-US" dirty="0"/>
              <a:t>Wood </a:t>
            </a:r>
            <a:endParaRPr lang="en-US" dirty="0" smtClean="0"/>
          </a:p>
          <a:p>
            <a:pPr lvl="1"/>
            <a:r>
              <a:rPr lang="en-US" dirty="0" smtClean="0"/>
              <a:t>Locally </a:t>
            </a:r>
            <a:r>
              <a:rPr lang="en-US" dirty="0"/>
              <a:t>sourced and used</a:t>
            </a:r>
          </a:p>
        </p:txBody>
      </p:sp>
    </p:spTree>
    <p:extLst>
      <p:ext uri="{BB962C8B-B14F-4D97-AF65-F5344CB8AC3E}">
        <p14:creationId xmlns:p14="http://schemas.microsoft.com/office/powerpoint/2010/main" val="4007065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&lt;Insert community&gt; -specific Energy Information</a:t>
            </a:r>
            <a:endParaRPr lang="en-US" dirty="0"/>
          </a:p>
        </p:txBody>
      </p:sp>
      <p:sp>
        <p:nvSpPr>
          <p:cNvPr id="3" name="Content Placeholder 2"/>
          <p:cNvSpPr>
            <a:spLocks noGrp="1"/>
          </p:cNvSpPr>
          <p:nvPr>
            <p:ph idx="1"/>
          </p:nvPr>
        </p:nvSpPr>
        <p:spPr/>
        <p:txBody>
          <a:bodyPr>
            <a:normAutofit/>
          </a:bodyPr>
          <a:lstStyle/>
          <a:p>
            <a:r>
              <a:rPr lang="en-CA" dirty="0" smtClean="0"/>
              <a:t>Housing types and age </a:t>
            </a:r>
          </a:p>
          <a:p>
            <a:r>
              <a:rPr lang="en-CA" dirty="0" smtClean="0"/>
              <a:t># </a:t>
            </a:r>
            <a:r>
              <a:rPr lang="en-CA" dirty="0"/>
              <a:t>Homes: rental vs owned</a:t>
            </a:r>
            <a:endParaRPr lang="en-US" dirty="0"/>
          </a:p>
          <a:p>
            <a:r>
              <a:rPr lang="en-CA" dirty="0" smtClean="0"/>
              <a:t>Estimated </a:t>
            </a:r>
            <a:r>
              <a:rPr lang="en-CA" dirty="0"/>
              <a:t>cost of electricity/fuel paid for by the </a:t>
            </a:r>
            <a:r>
              <a:rPr lang="en-CA" dirty="0" smtClean="0"/>
              <a:t>nation</a:t>
            </a:r>
            <a:endParaRPr lang="en-CA" dirty="0"/>
          </a:p>
          <a:p>
            <a:r>
              <a:rPr lang="en-CA" dirty="0" smtClean="0"/>
              <a:t>Current </a:t>
            </a:r>
            <a:r>
              <a:rPr lang="en-CA" dirty="0"/>
              <a:t>programs or initiatives regarding housing and organizational </a:t>
            </a:r>
            <a:r>
              <a:rPr lang="en-CA" dirty="0" smtClean="0"/>
              <a:t>structure</a:t>
            </a:r>
          </a:p>
          <a:p>
            <a:r>
              <a:rPr lang="en-CA" dirty="0" smtClean="0"/>
              <a:t>Short and long term outlook for housing: new construction and upgrades</a:t>
            </a:r>
            <a:endParaRPr lang="en-US" dirty="0"/>
          </a:p>
          <a:p>
            <a:endParaRPr lang="en-US" dirty="0"/>
          </a:p>
        </p:txBody>
      </p:sp>
    </p:spTree>
    <p:extLst>
      <p:ext uri="{BB962C8B-B14F-4D97-AF65-F5344CB8AC3E}">
        <p14:creationId xmlns:p14="http://schemas.microsoft.com/office/powerpoint/2010/main" val="9819891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534400" cy="1143000"/>
          </a:xfrm>
        </p:spPr>
        <p:txBody>
          <a:bodyPr>
            <a:noAutofit/>
          </a:bodyPr>
          <a:lstStyle/>
          <a:p>
            <a:r>
              <a:rPr lang="en-US" sz="2600" dirty="0"/>
              <a:t>Where are your energy dollars going? </a:t>
            </a:r>
            <a:br>
              <a:rPr lang="en-US" sz="2600" dirty="0"/>
            </a:br>
            <a:r>
              <a:rPr lang="en-US" sz="2600" dirty="0"/>
              <a:t>A Breakdown of Average Canadian Home Energy Use </a:t>
            </a:r>
          </a:p>
        </p:txBody>
      </p:sp>
      <p:graphicFrame>
        <p:nvGraphicFramePr>
          <p:cNvPr id="6" name="Chart 5"/>
          <p:cNvGraphicFramePr>
            <a:graphicFrameLocks/>
          </p:cNvGraphicFramePr>
          <p:nvPr>
            <p:extLst>
              <p:ext uri="{D42A27DB-BD31-4B8C-83A1-F6EECF244321}">
                <p14:modId xmlns:p14="http://schemas.microsoft.com/office/powerpoint/2010/main" val="344985185"/>
              </p:ext>
            </p:extLst>
          </p:nvPr>
        </p:nvGraphicFramePr>
        <p:xfrm>
          <a:off x="914400" y="2419401"/>
          <a:ext cx="6562725" cy="4167188"/>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Grp="1" noChangeAspect="1" noChangeArrowheads="1"/>
          </p:cNvPicPr>
          <p:nvPr>
            <p:ph idx="1"/>
          </p:nvPr>
        </p:nvPicPr>
        <p:blipFill rotWithShape="1">
          <a:blip r:embed="rId4">
            <a:extLst>
              <a:ext uri="{BEBA8EAE-BF5A-486C-A8C5-ECC9F3942E4B}">
                <a14:imgProps xmlns:a14="http://schemas.microsoft.com/office/drawing/2010/main">
                  <a14:imgLayer r:embed="rId5">
                    <a14:imgEffect>
                      <a14:backgroundRemoval t="24405" b="65476" l="11667" r="100000">
                        <a14:backgroundMark x1="13667" y1="7738" x2="13667" y2="7738"/>
                        <a14:backgroundMark x1="16333" y1="18452" x2="16333" y2="18452"/>
                        <a14:backgroundMark x1="12667" y1="26786" x2="12667" y2="26786"/>
                      </a14:backgroundRemoval>
                    </a14:imgEffect>
                  </a14:imgLayer>
                </a14:imgProps>
              </a:ext>
              <a:ext uri="{28A0092B-C50C-407E-A947-70E740481C1C}">
                <a14:useLocalDpi xmlns:a14="http://schemas.microsoft.com/office/drawing/2010/main" val="0"/>
              </a:ext>
            </a:extLst>
          </a:blip>
          <a:srcRect l="9547" t="12172" r="-113" b="25832"/>
          <a:stretch/>
        </p:blipFill>
        <p:spPr bwMode="auto">
          <a:xfrm>
            <a:off x="6096000" y="4254725"/>
            <a:ext cx="2362200" cy="90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563" b="94677" l="6283" r="94241">
                        <a14:backgroundMark x1="3141" y1="27757" x2="3141" y2="27757"/>
                        <a14:backgroundMark x1="92147" y1="88213" x2="92147" y2="88213"/>
                      </a14:backgroundRemoval>
                    </a14:imgEffect>
                  </a14:imgLayer>
                </a14:imgProps>
              </a:ext>
              <a:ext uri="{28A0092B-C50C-407E-A947-70E740481C1C}">
                <a14:useLocalDpi xmlns:a14="http://schemas.microsoft.com/office/drawing/2010/main" val="0"/>
              </a:ext>
            </a:extLst>
          </a:blip>
          <a:srcRect/>
          <a:stretch>
            <a:fillRect/>
          </a:stretch>
        </p:blipFill>
        <p:spPr bwMode="auto">
          <a:xfrm>
            <a:off x="1982059" y="2590800"/>
            <a:ext cx="640075" cy="8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89" b="95556" l="9778" r="89778">
                        <a14:backgroundMark x1="5778" y1="39111" x2="5778" y2="39111"/>
                        <a14:backgroundMark x1="20444" y1="51111" x2="20444"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2915565" y="1785818"/>
            <a:ext cx="685799"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35" b="90654" l="5333" r="96000">
                        <a14:backgroundMark x1="28000" y1="97196" x2="28000" y2="97196"/>
                      </a14:backgroundRemoval>
                    </a14:imgEffect>
                    <a14:imgEffect>
                      <a14:saturation sat="66000"/>
                    </a14:imgEffect>
                  </a14:imgLayer>
                </a14:imgProps>
              </a:ext>
              <a:ext uri="{28A0092B-C50C-407E-A947-70E740481C1C}">
                <a14:useLocalDpi xmlns:a14="http://schemas.microsoft.com/office/drawing/2010/main" val="0"/>
              </a:ext>
            </a:extLst>
          </a:blip>
          <a:srcRect r="50000" b="12281"/>
          <a:stretch/>
        </p:blipFill>
        <p:spPr bwMode="auto">
          <a:xfrm>
            <a:off x="1676400" y="4876800"/>
            <a:ext cx="511464"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35" b="86916" l="52667" r="94667"/>
                    </a14:imgEffect>
                    <a14:imgEffect>
                      <a14:saturation sat="66000"/>
                    </a14:imgEffect>
                  </a14:imgLayer>
                </a14:imgProps>
              </a:ext>
              <a:ext uri="{28A0092B-C50C-407E-A947-70E740481C1C}">
                <a14:useLocalDpi xmlns:a14="http://schemas.microsoft.com/office/drawing/2010/main" val="0"/>
              </a:ext>
            </a:extLst>
          </a:blip>
          <a:srcRect l="50000" b="11622"/>
          <a:stretch/>
        </p:blipFill>
        <p:spPr bwMode="auto">
          <a:xfrm>
            <a:off x="1828800" y="4995729"/>
            <a:ext cx="50765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181600" y="1600200"/>
            <a:ext cx="3429000" cy="646331"/>
          </a:xfrm>
          <a:prstGeom prst="rect">
            <a:avLst/>
          </a:prstGeom>
          <a:noFill/>
        </p:spPr>
        <p:txBody>
          <a:bodyPr wrap="square" rtlCol="0">
            <a:spAutoFit/>
          </a:bodyPr>
          <a:lstStyle/>
          <a:p>
            <a:r>
              <a:rPr lang="en-US" dirty="0" smtClean="0"/>
              <a:t>When Total Energy Bill is $2,000 a year</a:t>
            </a:r>
            <a:endParaRPr lang="en-US" dirty="0"/>
          </a:p>
        </p:txBody>
      </p:sp>
    </p:spTree>
    <p:extLst>
      <p:ext uri="{BB962C8B-B14F-4D97-AF65-F5344CB8AC3E}">
        <p14:creationId xmlns:p14="http://schemas.microsoft.com/office/powerpoint/2010/main" val="37045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Nation Energy Use and Cost can be Double* </a:t>
            </a:r>
            <a:endParaRPr lang="en-US" dirty="0"/>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ackgroundRemoval t="24405" b="65476" l="11667" r="100000">
                        <a14:backgroundMark x1="13667" y1="7738" x2="13667" y2="7738"/>
                        <a14:backgroundMark x1="16333" y1="18452" x2="16333" y2="18452"/>
                        <a14:backgroundMark x1="12667" y1="26786" x2="12667" y2="26786"/>
                      </a14:backgroundRemoval>
                    </a14:imgEffect>
                  </a14:imgLayer>
                </a14:imgProps>
              </a:ext>
              <a:ext uri="{28A0092B-C50C-407E-A947-70E740481C1C}">
                <a14:useLocalDpi xmlns:a14="http://schemas.microsoft.com/office/drawing/2010/main" val="0"/>
              </a:ext>
            </a:extLst>
          </a:blip>
          <a:srcRect l="9547" t="12172" r="-113" b="25832"/>
          <a:stretch/>
        </p:blipFill>
        <p:spPr bwMode="auto">
          <a:xfrm>
            <a:off x="5703404" y="4343400"/>
            <a:ext cx="238539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hart 9"/>
          <p:cNvGraphicFramePr>
            <a:graphicFrameLocks/>
          </p:cNvGraphicFramePr>
          <p:nvPr>
            <p:extLst>
              <p:ext uri="{D42A27DB-BD31-4B8C-83A1-F6EECF244321}">
                <p14:modId xmlns:p14="http://schemas.microsoft.com/office/powerpoint/2010/main" val="3507800017"/>
              </p:ext>
            </p:extLst>
          </p:nvPr>
        </p:nvGraphicFramePr>
        <p:xfrm>
          <a:off x="449820" y="2508229"/>
          <a:ext cx="7197725" cy="3887788"/>
        </p:xfrm>
        <a:graphic>
          <a:graphicData uri="http://schemas.openxmlformats.org/drawingml/2006/chart">
            <c:chart xmlns:c="http://schemas.openxmlformats.org/drawingml/2006/chart" xmlns:r="http://schemas.openxmlformats.org/officeDocument/2006/relationships" r:id="rId5"/>
          </a:graphicData>
        </a:graphic>
      </p:graphicFrame>
      <p:pic>
        <p:nvPicPr>
          <p:cNvPr id="4101"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563" b="94677" l="6283" r="94241">
                        <a14:backgroundMark x1="3141" y1="27757" x2="3141" y2="27757"/>
                        <a14:backgroundMark x1="92147" y1="88213" x2="92147" y2="88213"/>
                      </a14:backgroundRemoval>
                    </a14:imgEffect>
                  </a14:imgLayer>
                </a14:imgProps>
              </a:ext>
              <a:ext uri="{28A0092B-C50C-407E-A947-70E740481C1C}">
                <a14:useLocalDpi xmlns:a14="http://schemas.microsoft.com/office/drawing/2010/main" val="0"/>
              </a:ext>
            </a:extLst>
          </a:blip>
          <a:srcRect/>
          <a:stretch>
            <a:fillRect/>
          </a:stretch>
        </p:blipFill>
        <p:spPr bwMode="auto">
          <a:xfrm>
            <a:off x="1958875" y="2828269"/>
            <a:ext cx="640075" cy="8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89" b="95556" l="9778" r="89778">
                        <a14:backgroundMark x1="5778" y1="39111" x2="5778" y2="39111"/>
                        <a14:backgroundMark x1="20444" y1="51111" x2="20444"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2895600" y="1903631"/>
            <a:ext cx="685799"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703143" y="4876800"/>
            <a:ext cx="763387" cy="792480"/>
            <a:chOff x="1703143" y="4876800"/>
            <a:chExt cx="763387" cy="792480"/>
          </a:xfrm>
        </p:grpSpPr>
        <p:pic>
          <p:nvPicPr>
            <p:cNvPr id="4106" name="Picture 10"/>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35" b="90654" l="5333" r="96000">
                          <a14:backgroundMark x1="28000" y1="97196" x2="28000" y2="97196"/>
                        </a14:backgroundRemoval>
                      </a14:imgEffect>
                      <a14:imgEffect>
                        <a14:saturation sat="66000"/>
                      </a14:imgEffect>
                    </a14:imgLayer>
                  </a14:imgProps>
                </a:ext>
                <a:ext uri="{28A0092B-C50C-407E-A947-70E740481C1C}">
                  <a14:useLocalDpi xmlns:a14="http://schemas.microsoft.com/office/drawing/2010/main" val="0"/>
                </a:ext>
              </a:extLst>
            </a:blip>
            <a:srcRect r="50000" b="12281"/>
            <a:stretch/>
          </p:blipFill>
          <p:spPr bwMode="auto">
            <a:xfrm>
              <a:off x="1703143" y="4876800"/>
              <a:ext cx="511464"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rotWithShape="1">
            <a:blip r:embed="rId12">
              <a:extLst>
                <a:ext uri="{BEBA8EAE-BF5A-486C-A8C5-ECC9F3942E4B}">
                  <a14:imgProps xmlns:a14="http://schemas.microsoft.com/office/drawing/2010/main">
                    <a14:imgLayer r:embed="rId11">
                      <a14:imgEffect>
                        <a14:backgroundRemoval t="935" b="86916" l="52667" r="94667"/>
                      </a14:imgEffect>
                      <a14:imgEffect>
                        <a14:saturation sat="66000"/>
                      </a14:imgEffect>
                    </a14:imgLayer>
                  </a14:imgProps>
                </a:ext>
                <a:ext uri="{28A0092B-C50C-407E-A947-70E740481C1C}">
                  <a14:useLocalDpi xmlns:a14="http://schemas.microsoft.com/office/drawing/2010/main" val="0"/>
                </a:ext>
              </a:extLst>
            </a:blip>
            <a:srcRect l="50000" b="11622"/>
            <a:stretch/>
          </p:blipFill>
          <p:spPr bwMode="auto">
            <a:xfrm>
              <a:off x="1958875" y="5029200"/>
              <a:ext cx="50765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168700" y="6400800"/>
            <a:ext cx="4860500" cy="276999"/>
          </a:xfrm>
          <a:prstGeom prst="rect">
            <a:avLst/>
          </a:prstGeom>
          <a:noFill/>
        </p:spPr>
        <p:txBody>
          <a:bodyPr wrap="square" rtlCol="0">
            <a:spAutoFit/>
          </a:bodyPr>
          <a:lstStyle/>
          <a:p>
            <a:r>
              <a:rPr lang="en-US" sz="1200" dirty="0" smtClean="0"/>
              <a:t>*No statistical data available – based on anecdotal  experience</a:t>
            </a:r>
            <a:endParaRPr lang="en-US" sz="1200" dirty="0"/>
          </a:p>
        </p:txBody>
      </p:sp>
      <p:sp>
        <p:nvSpPr>
          <p:cNvPr id="12" name="TextBox 11"/>
          <p:cNvSpPr txBox="1"/>
          <p:nvPr/>
        </p:nvSpPr>
        <p:spPr>
          <a:xfrm>
            <a:off x="5334000" y="1752600"/>
            <a:ext cx="3429000" cy="646331"/>
          </a:xfrm>
          <a:prstGeom prst="rect">
            <a:avLst/>
          </a:prstGeom>
          <a:noFill/>
        </p:spPr>
        <p:txBody>
          <a:bodyPr wrap="square" rtlCol="0">
            <a:spAutoFit/>
          </a:bodyPr>
          <a:lstStyle/>
          <a:p>
            <a:r>
              <a:rPr lang="en-US" dirty="0" smtClean="0"/>
              <a:t>When Total Energy Bill is $4,000 a year</a:t>
            </a:r>
            <a:endParaRPr lang="en-US" dirty="0"/>
          </a:p>
        </p:txBody>
      </p:sp>
    </p:spTree>
    <p:extLst>
      <p:ext uri="{BB962C8B-B14F-4D97-AF65-F5344CB8AC3E}">
        <p14:creationId xmlns:p14="http://schemas.microsoft.com/office/powerpoint/2010/main" val="7455821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Your Energy Bill</a:t>
            </a:r>
            <a:endParaRPr lang="en-US" dirty="0"/>
          </a:p>
        </p:txBody>
      </p:sp>
      <p:pic>
        <p:nvPicPr>
          <p:cNvPr id="1027"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922" t="1242" r="5767" b="31705"/>
          <a:stretch/>
        </p:blipFill>
        <p:spPr bwMode="auto">
          <a:xfrm>
            <a:off x="228600" y="1981200"/>
            <a:ext cx="3816439" cy="413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54" t="2464" r="1761" b="32206"/>
          <a:stretch/>
        </p:blipFill>
        <p:spPr bwMode="auto">
          <a:xfrm>
            <a:off x="4495800" y="1995786"/>
            <a:ext cx="4421050" cy="407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8820000">
            <a:off x="8166479" y="3271767"/>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3886200" y="4259580"/>
            <a:ext cx="4572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80000" flipH="1">
            <a:off x="927480" y="3891034"/>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9620000">
            <a:off x="6069624" y="4143712"/>
            <a:ext cx="609600" cy="228600"/>
          </a:xfrm>
          <a:prstGeom prst="rightArrow">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8150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yHydro_Save_energy_time_and_money.avi">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5"/>
          <a:stretch>
            <a:fillRect/>
          </a:stretch>
        </p:blipFill>
        <p:spPr>
          <a:xfrm>
            <a:off x="228600" y="990600"/>
            <a:ext cx="8710619" cy="4895850"/>
          </a:xfrm>
        </p:spPr>
      </p:pic>
    </p:spTree>
    <p:extLst>
      <p:ext uri="{BB962C8B-B14F-4D97-AF65-F5344CB8AC3E}">
        <p14:creationId xmlns:p14="http://schemas.microsoft.com/office/powerpoint/2010/main" val="6530817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8"/>
                                        </p:tgtEl>
                                        <p:attrNameLst>
                                          <p:attrName>style.visibility</p:attrName>
                                        </p:attrNameLst>
                                      </p:cBhvr>
                                      <p:to>
                                        <p:strVal val="hidden"/>
                                      </p:to>
                                    </p:set>
                                    <p:cmd type="call" cmd="stop">
                                      <p:cBhvr>
                                        <p:cTn id="10" dur="1">
                                          <p:stCondLst>
                                            <p:cond delay="0"/>
                                          </p:stCondLst>
                                        </p:cTn>
                                        <p:tgtEl>
                                          <p:spTgt spid="8"/>
                                        </p:tgtEl>
                                      </p:cBhvr>
                                    </p:cmd>
                                  </p:childTnLst>
                                </p:cTn>
                              </p:par>
                            </p:childTnLst>
                          </p:cTn>
                        </p:par>
                      </p:childTnLst>
                    </p:cTn>
                  </p:par>
                </p:childTnLst>
              </p:cTn>
              <p:nextCondLst>
                <p:cond evt="onClick" delay="0">
                  <p:tgtEl>
                    <p:spTgt spid="8"/>
                  </p:tgtEl>
                </p:cond>
              </p:nextCondLst>
            </p:seq>
            <p:video>
              <p:cMediaNode vol="80000">
                <p:cTn id="11" fill="hold" display="0">
                  <p:stCondLst>
                    <p:cond delay="indefinite"/>
                  </p:stCondLst>
                </p:cTn>
                <p:tgtEl>
                  <p:spTgt spid="8"/>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5554</TotalTime>
  <Words>3149</Words>
  <Application>Microsoft Macintosh PowerPoint</Application>
  <PresentationFormat>On-screen Show (4:3)</PresentationFormat>
  <Paragraphs>349</Paragraphs>
  <Slides>21</Slides>
  <Notes>21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Energy Efficiency in &lt;insert community&gt;</vt:lpstr>
      <vt:lpstr>Introduction and Outline</vt:lpstr>
      <vt:lpstr>Why it Matters</vt:lpstr>
      <vt:lpstr>General Energy Information</vt:lpstr>
      <vt:lpstr>&lt;Insert community&gt; -specific Energy Information</vt:lpstr>
      <vt:lpstr>Where are your energy dollars going?  A Breakdown of Average Canadian Home Energy Use </vt:lpstr>
      <vt:lpstr>First Nation Energy Use and Cost can be Double* </vt:lpstr>
      <vt:lpstr>Understanding Your Energy Bill</vt:lpstr>
      <vt:lpstr>PowerPoint Presentation</vt:lpstr>
      <vt:lpstr>Using My Hydro</vt:lpstr>
      <vt:lpstr>Factors Affecting Energy Efficiency</vt:lpstr>
      <vt:lpstr>Home Structure and Components </vt:lpstr>
      <vt:lpstr>Benefits of Energy Efficient Practices</vt:lpstr>
      <vt:lpstr>Business Case for Energy Efficiency Practices in &lt;insert community&gt;  </vt:lpstr>
      <vt:lpstr>Energy Efficiency  Policies and Procedures</vt:lpstr>
      <vt:lpstr>Energy Efficiency  Policies and Procedures</vt:lpstr>
      <vt:lpstr>Energy Efficiency Policy Self Assessment Tool</vt:lpstr>
      <vt:lpstr>New Construction Standards Options</vt:lpstr>
      <vt:lpstr>Policy…the tip of the iceberg!</vt:lpstr>
      <vt:lpstr>Involving the Community</vt:lpstr>
      <vt:lpstr>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Administrator</dc:creator>
  <cp:lastModifiedBy>Eliana Chia</cp:lastModifiedBy>
  <cp:revision>176</cp:revision>
  <dcterms:created xsi:type="dcterms:W3CDTF">2015-01-14T21:30:25Z</dcterms:created>
  <dcterms:modified xsi:type="dcterms:W3CDTF">2017-06-07T23:15:52Z</dcterms:modified>
</cp:coreProperties>
</file>