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2"/>
  </p:sldMasterIdLst>
  <p:notesMasterIdLst>
    <p:notesMasterId r:id="rId16"/>
  </p:notesMasterIdLst>
  <p:sldIdLst>
    <p:sldId id="256" r:id="rId3"/>
    <p:sldId id="257" r:id="rId4"/>
    <p:sldId id="258" r:id="rId5"/>
    <p:sldId id="259" r:id="rId6"/>
    <p:sldId id="260"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p:cViewPr varScale="1">
        <p:scale>
          <a:sx n="72" d="100"/>
          <a:sy n="72" d="100"/>
        </p:scale>
        <p:origin x="134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3842907C-D0AA-4C58-9F94-58B40AD65B29}" type="datetimeFigureOut">
              <a:rPr lang="en-US" smtClean="0"/>
              <a:pPr/>
              <a:t>5/31/2017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1D76769E-C829-4283-B80E-CB90D995C291}" type="slidenum">
              <a:rPr lang="en-US" smtClean="0"/>
              <a:pPr/>
              <a:t>‹#›</a:t>
            </a:fld>
            <a:endParaRPr lang="en-US"/>
          </a:p>
        </p:txBody>
      </p:sp>
    </p:spTree>
    <p:extLst>
      <p:ext uri="{BB962C8B-B14F-4D97-AF65-F5344CB8AC3E}">
        <p14:creationId xmlns:p14="http://schemas.microsoft.com/office/powerpoint/2010/main" val="2125194601"/>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76769E-C829-4283-B80E-CB90D995C291}" type="slidenum">
              <a:rPr lang="en-US" smtClean="0"/>
              <a:pPr/>
              <a:t>1</a:t>
            </a:fld>
            <a:endParaRPr lang="en-US"/>
          </a:p>
        </p:txBody>
      </p:sp>
    </p:spTree>
    <p:extLst>
      <p:ext uri="{BB962C8B-B14F-4D97-AF65-F5344CB8AC3E}">
        <p14:creationId xmlns:p14="http://schemas.microsoft.com/office/powerpoint/2010/main" val="3478198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76769E-C829-4283-B80E-CB90D995C291}" type="slidenum">
              <a:rPr lang="en-US" smtClean="0"/>
              <a:pPr/>
              <a:t>2</a:t>
            </a:fld>
            <a:endParaRPr lang="en-US"/>
          </a:p>
        </p:txBody>
      </p:sp>
    </p:spTree>
    <p:extLst>
      <p:ext uri="{BB962C8B-B14F-4D97-AF65-F5344CB8AC3E}">
        <p14:creationId xmlns:p14="http://schemas.microsoft.com/office/powerpoint/2010/main" val="1216295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76769E-C829-4283-B80E-CB90D995C291}" type="slidenum">
              <a:rPr lang="en-US" smtClean="0"/>
              <a:pPr/>
              <a:t>3</a:t>
            </a:fld>
            <a:endParaRPr lang="en-US"/>
          </a:p>
        </p:txBody>
      </p:sp>
    </p:spTree>
    <p:extLst>
      <p:ext uri="{BB962C8B-B14F-4D97-AF65-F5344CB8AC3E}">
        <p14:creationId xmlns:p14="http://schemas.microsoft.com/office/powerpoint/2010/main" val="191653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76769E-C829-4283-B80E-CB90D995C291}" type="slidenum">
              <a:rPr lang="en-US" smtClean="0"/>
              <a:pPr/>
              <a:t>4</a:t>
            </a:fld>
            <a:endParaRPr lang="en-US"/>
          </a:p>
        </p:txBody>
      </p:sp>
    </p:spTree>
    <p:extLst>
      <p:ext uri="{BB962C8B-B14F-4D97-AF65-F5344CB8AC3E}">
        <p14:creationId xmlns:p14="http://schemas.microsoft.com/office/powerpoint/2010/main" val="19452252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76769E-C829-4283-B80E-CB90D995C291}" type="slidenum">
              <a:rPr lang="en-US" smtClean="0"/>
              <a:pPr/>
              <a:t>5</a:t>
            </a:fld>
            <a:endParaRPr lang="en-US"/>
          </a:p>
        </p:txBody>
      </p:sp>
    </p:spTree>
    <p:extLst>
      <p:ext uri="{BB962C8B-B14F-4D97-AF65-F5344CB8AC3E}">
        <p14:creationId xmlns:p14="http://schemas.microsoft.com/office/powerpoint/2010/main" val="2665868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76769E-C829-4283-B80E-CB90D995C291}" type="slidenum">
              <a:rPr lang="en-US" smtClean="0"/>
              <a:pPr/>
              <a:t>6</a:t>
            </a:fld>
            <a:endParaRPr lang="en-US"/>
          </a:p>
        </p:txBody>
      </p:sp>
    </p:spTree>
    <p:extLst>
      <p:ext uri="{BB962C8B-B14F-4D97-AF65-F5344CB8AC3E}">
        <p14:creationId xmlns:p14="http://schemas.microsoft.com/office/powerpoint/2010/main" val="1971269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76769E-C829-4283-B80E-CB90D995C291}" type="slidenum">
              <a:rPr lang="en-US" smtClean="0"/>
              <a:pPr/>
              <a:t>7</a:t>
            </a:fld>
            <a:endParaRPr lang="en-US"/>
          </a:p>
        </p:txBody>
      </p:sp>
    </p:spTree>
    <p:extLst>
      <p:ext uri="{BB962C8B-B14F-4D97-AF65-F5344CB8AC3E}">
        <p14:creationId xmlns:p14="http://schemas.microsoft.com/office/powerpoint/2010/main" val="10676086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6E13C79-1C97-4B32-B2AE-1A69C169643E}" type="datetime2">
              <a:rPr lang="en-US" smtClean="0"/>
              <a:pPr/>
              <a:t>Wednesday, May 31, 2017</a:t>
            </a:fld>
            <a:endParaRPr lang="en-US" dirty="0">
              <a:solidFill>
                <a:srgbClr val="FFFFFF"/>
              </a:solidFill>
            </a:endParaRPr>
          </a:p>
        </p:txBody>
      </p:sp>
      <p:sp>
        <p:nvSpPr>
          <p:cNvPr id="5" name="Footer Placeholder 4"/>
          <p:cNvSpPr>
            <a:spLocks noGrp="1"/>
          </p:cNvSpPr>
          <p:nvPr>
            <p:ph type="ftr" sz="quarter" idx="11"/>
          </p:nvPr>
        </p:nvSpPr>
        <p:spPr/>
        <p:txBody>
          <a:bodyPr/>
          <a:lstStyle/>
          <a:p>
            <a:endParaRPr lang="en-US">
              <a:solidFill>
                <a:schemeClr val="accent1">
                  <a:tint val="20000"/>
                </a:schemeClr>
              </a:solidFill>
            </a:endParaRPr>
          </a:p>
        </p:txBody>
      </p:sp>
      <p:sp>
        <p:nvSpPr>
          <p:cNvPr id="6" name="Slide Number Placeholder 5"/>
          <p:cNvSpPr>
            <a:spLocks noGrp="1"/>
          </p:cNvSpPr>
          <p:nvPr>
            <p:ph type="sldNum" sz="quarter" idx="12"/>
          </p:nvPr>
        </p:nvSpPr>
        <p:spPr/>
        <p:txBody>
          <a:bodyPr/>
          <a:lstStyle/>
          <a:p>
            <a:fld id="{45292C34-3E5E-4BA5-AF54-F1601B144FB0}" type="slidenum">
              <a:rPr lang="en-US" smtClean="0"/>
              <a:pPr/>
              <a:t>‹#›</a:t>
            </a:fld>
            <a:endParaRPr lang="en-US" dirty="0">
              <a:solidFill>
                <a:srgbClr val="FFFFFF"/>
              </a:solidFill>
            </a:endParaRPr>
          </a:p>
        </p:txBody>
      </p:sp>
    </p:spTree>
    <p:extLst>
      <p:ext uri="{BB962C8B-B14F-4D97-AF65-F5344CB8AC3E}">
        <p14:creationId xmlns:p14="http://schemas.microsoft.com/office/powerpoint/2010/main" val="2074516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0E14BF-C004-4398-9186-5EE680724D95}" type="datetime2">
              <a:rPr lang="en-US" smtClean="0"/>
              <a:pPr/>
              <a:t>Wednesday, May 31, 2017</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363955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0E14BF-C004-4398-9186-5EE680724D95}" type="datetime2">
              <a:rPr lang="en-US" smtClean="0"/>
              <a:pPr/>
              <a:t>Wednesday, May 31, 2017</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3690179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0E14BF-C004-4398-9186-5EE680724D95}" type="datetime2">
              <a:rPr lang="en-US" smtClean="0"/>
              <a:pPr/>
              <a:t>Wednesday, May 31, 2017</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686739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0E14BF-C004-4398-9186-5EE680724D95}" type="datetime2">
              <a:rPr lang="en-US" smtClean="0"/>
              <a:pPr/>
              <a:t>Wednesday, May 31, 2017</a:t>
            </a:fld>
            <a:endParaRPr lang="en-US" sz="1000" dirty="0">
              <a:solidFill>
                <a:schemeClr val="tx1"/>
              </a:solidFill>
            </a:endParaRPr>
          </a:p>
        </p:txBody>
      </p:sp>
      <p:sp>
        <p:nvSpPr>
          <p:cNvPr id="6" name="Footer Placeholder 5"/>
          <p:cNvSpPr>
            <a:spLocks noGrp="1"/>
          </p:cNvSpPr>
          <p:nvPr>
            <p:ph type="ftr" sz="quarter" idx="11"/>
          </p:nvPr>
        </p:nvSpPr>
        <p:spPr/>
        <p:txBody>
          <a:bodyPr/>
          <a:lstStyle/>
          <a:p>
            <a:pPr algn="r"/>
            <a:endParaRPr lang="en-US" sz="1000" dirty="0">
              <a:solidFill>
                <a:schemeClr val="tx1"/>
              </a:solidFill>
            </a:endParaRPr>
          </a:p>
        </p:txBody>
      </p:sp>
      <p:sp>
        <p:nvSpPr>
          <p:cNvPr id="7" name="Slide Number Placeholder 6"/>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2212365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10E14BF-C004-4398-9186-5EE680724D95}" type="datetime2">
              <a:rPr lang="en-US" smtClean="0"/>
              <a:pPr/>
              <a:t>Wednesday, May 31, 2017</a:t>
            </a:fld>
            <a:endParaRPr lang="en-US" sz="1000" dirty="0">
              <a:solidFill>
                <a:schemeClr val="tx1"/>
              </a:solidFill>
            </a:endParaRPr>
          </a:p>
        </p:txBody>
      </p:sp>
      <p:sp>
        <p:nvSpPr>
          <p:cNvPr id="4" name="Footer Placeholder 3"/>
          <p:cNvSpPr>
            <a:spLocks noGrp="1"/>
          </p:cNvSpPr>
          <p:nvPr>
            <p:ph type="ftr" sz="quarter" idx="11"/>
          </p:nvPr>
        </p:nvSpPr>
        <p:spPr/>
        <p:txBody>
          <a:bodyPr/>
          <a:lstStyle/>
          <a:p>
            <a:pPr algn="r"/>
            <a:endParaRPr lang="en-US" sz="1000" dirty="0">
              <a:solidFill>
                <a:schemeClr val="tx1"/>
              </a:solidFill>
            </a:endParaRPr>
          </a:p>
        </p:txBody>
      </p:sp>
      <p:sp>
        <p:nvSpPr>
          <p:cNvPr id="5" name="Slide Number Placeholder 4"/>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1014708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10E14BF-C004-4398-9186-5EE680724D95}" type="datetime2">
              <a:rPr lang="en-US" smtClean="0"/>
              <a:pPr/>
              <a:t>Wednesday, May 31, 2017</a:t>
            </a:fld>
            <a:endParaRPr lang="en-US" sz="1000" dirty="0">
              <a:solidFill>
                <a:schemeClr val="tx1"/>
              </a:solidFill>
            </a:endParaRPr>
          </a:p>
        </p:txBody>
      </p:sp>
      <p:sp>
        <p:nvSpPr>
          <p:cNvPr id="4" name="Footer Placeholder 3"/>
          <p:cNvSpPr>
            <a:spLocks noGrp="1"/>
          </p:cNvSpPr>
          <p:nvPr>
            <p:ph type="ftr" sz="quarter" idx="11"/>
          </p:nvPr>
        </p:nvSpPr>
        <p:spPr/>
        <p:txBody>
          <a:bodyPr/>
          <a:lstStyle/>
          <a:p>
            <a:pPr algn="r"/>
            <a:endParaRPr lang="en-US" sz="1000" dirty="0">
              <a:solidFill>
                <a:schemeClr val="tx1"/>
              </a:solidFill>
            </a:endParaRPr>
          </a:p>
        </p:txBody>
      </p:sp>
      <p:sp>
        <p:nvSpPr>
          <p:cNvPr id="5" name="Slide Number Placeholder 4"/>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4228712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0E14BF-C004-4398-9186-5EE680724D95}" type="datetime2">
              <a:rPr lang="en-US" smtClean="0"/>
              <a:pPr/>
              <a:t>Wednesday, May 31,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a:p>
        </p:txBody>
      </p:sp>
    </p:spTree>
    <p:extLst>
      <p:ext uri="{BB962C8B-B14F-4D97-AF65-F5344CB8AC3E}">
        <p14:creationId xmlns:p14="http://schemas.microsoft.com/office/powerpoint/2010/main" val="29980685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0E14BF-C004-4398-9186-5EE680724D95}" type="datetime2">
              <a:rPr lang="en-US" smtClean="0"/>
              <a:pPr/>
              <a:t>Wednesday, May 31,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292C34-3E5E-4BA5-AF54-F1601B144FB0}" type="slidenum">
              <a:rPr lang="en-US" sz="1400" smtClean="0">
                <a:solidFill>
                  <a:schemeClr val="tx2">
                    <a:shade val="50000"/>
                  </a:schemeClr>
                </a:solidFill>
              </a:rPr>
              <a:pPr/>
              <a:t>‹#›</a:t>
            </a:fld>
            <a:endParaRPr lang="en-US"/>
          </a:p>
        </p:txBody>
      </p:sp>
    </p:spTree>
    <p:extLst>
      <p:ext uri="{BB962C8B-B14F-4D97-AF65-F5344CB8AC3E}">
        <p14:creationId xmlns:p14="http://schemas.microsoft.com/office/powerpoint/2010/main" val="1331160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7FEF5B-F2CC-4EC5-8F1F-29A8BF9EFFA9}" type="datetime2">
              <a:rPr lang="en-US" smtClean="0"/>
              <a:pPr/>
              <a:t>Wednesday, May 31,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410EEA-824F-4D46-AFE7-60426C8C06B0}" type="slidenum">
              <a:rPr lang="en-US" smtClean="0"/>
              <a:pPr/>
              <a:t>‹#›</a:t>
            </a:fld>
            <a:endParaRPr lang="en-US"/>
          </a:p>
        </p:txBody>
      </p:sp>
    </p:spTree>
    <p:extLst>
      <p:ext uri="{BB962C8B-B14F-4D97-AF65-F5344CB8AC3E}">
        <p14:creationId xmlns:p14="http://schemas.microsoft.com/office/powerpoint/2010/main" val="57814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4709C1-563D-4D9C-B702-B64C84A5A174}" type="datetime2">
              <a:rPr lang="en-US" smtClean="0"/>
              <a:pPr/>
              <a:t>Wednesday, May 31,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410EEA-824F-4D46-AFE7-60426C8C06B0}" type="slidenum">
              <a:rPr lang="en-US" smtClean="0"/>
              <a:pPr/>
              <a:t>‹#›</a:t>
            </a:fld>
            <a:endParaRPr lang="en-US"/>
          </a:p>
        </p:txBody>
      </p:sp>
    </p:spTree>
    <p:extLst>
      <p:ext uri="{BB962C8B-B14F-4D97-AF65-F5344CB8AC3E}">
        <p14:creationId xmlns:p14="http://schemas.microsoft.com/office/powerpoint/2010/main" val="494181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8303D9-A6EB-41FB-BF22-3F49E470997E}" type="datetime2">
              <a:rPr lang="en-US" smtClean="0"/>
              <a:pPr/>
              <a:t>Wednesday, May 31, 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410EEA-824F-4D46-AFE7-60426C8C06B0}" type="slidenum">
              <a:rPr lang="en-US" smtClean="0"/>
              <a:pPr/>
              <a:t>‹#›</a:t>
            </a:fld>
            <a:endParaRPr lang="en-US"/>
          </a:p>
        </p:txBody>
      </p:sp>
    </p:spTree>
    <p:extLst>
      <p:ext uri="{BB962C8B-B14F-4D97-AF65-F5344CB8AC3E}">
        <p14:creationId xmlns:p14="http://schemas.microsoft.com/office/powerpoint/2010/main" val="380372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BB0534-5698-4F62-9CFE-5DE61A073E78}" type="datetime2">
              <a:rPr lang="en-US" smtClean="0"/>
              <a:pPr/>
              <a:t>Wednesday, May 31, 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410EEA-824F-4D46-AFE7-60426C8C06B0}" type="slidenum">
              <a:rPr lang="en-US" smtClean="0"/>
              <a:pPr/>
              <a:t>‹#›</a:t>
            </a:fld>
            <a:endParaRPr lang="en-US"/>
          </a:p>
        </p:txBody>
      </p:sp>
    </p:spTree>
    <p:extLst>
      <p:ext uri="{BB962C8B-B14F-4D97-AF65-F5344CB8AC3E}">
        <p14:creationId xmlns:p14="http://schemas.microsoft.com/office/powerpoint/2010/main" val="1434046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4827A3-B249-4F87-AB1A-1E06AC1AA2A4}" type="datetime2">
              <a:rPr lang="en-US" smtClean="0"/>
              <a:pPr/>
              <a:t>Wednesday, May 31, 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410EEA-824F-4D46-AFE7-60426C8C06B0}" type="slidenum">
              <a:rPr lang="en-US" smtClean="0"/>
              <a:pPr/>
              <a:t>‹#›</a:t>
            </a:fld>
            <a:endParaRPr lang="en-US"/>
          </a:p>
        </p:txBody>
      </p:sp>
    </p:spTree>
    <p:extLst>
      <p:ext uri="{BB962C8B-B14F-4D97-AF65-F5344CB8AC3E}">
        <p14:creationId xmlns:p14="http://schemas.microsoft.com/office/powerpoint/2010/main" val="579099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B1546142-29B2-49CC-BCC6-A3AD70B4960E}" type="datetime2">
              <a:rPr lang="en-US" smtClean="0"/>
              <a:pPr/>
              <a:t>Wednesday, May 31, 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410EEA-824F-4D46-AFE7-60426C8C06B0}" type="slidenum">
              <a:rPr lang="en-US" smtClean="0"/>
              <a:pPr/>
              <a:t>‹#›</a:t>
            </a:fld>
            <a:endParaRPr lang="en-US"/>
          </a:p>
        </p:txBody>
      </p:sp>
    </p:spTree>
    <p:extLst>
      <p:ext uri="{BB962C8B-B14F-4D97-AF65-F5344CB8AC3E}">
        <p14:creationId xmlns:p14="http://schemas.microsoft.com/office/powerpoint/2010/main" val="506026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86C4691-4882-40A8-AF62-8CF6A18D40B2}" type="datetime2">
              <a:rPr lang="en-US" smtClean="0"/>
              <a:pPr/>
              <a:t>Wednesday, May 31, 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410EEA-824F-4D46-AFE7-60426C8C06B0}" type="slidenum">
              <a:rPr lang="en-US" smtClean="0"/>
              <a:pPr/>
              <a:t>‹#›</a:t>
            </a:fld>
            <a:endParaRPr lang="en-US"/>
          </a:p>
        </p:txBody>
      </p:sp>
    </p:spTree>
    <p:extLst>
      <p:ext uri="{BB962C8B-B14F-4D97-AF65-F5344CB8AC3E}">
        <p14:creationId xmlns:p14="http://schemas.microsoft.com/office/powerpoint/2010/main" val="3743765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1C6776A-4DEC-47EE-8A49-2C150ECB5465}" type="datetime2">
              <a:rPr lang="en-US" smtClean="0"/>
              <a:pPr/>
              <a:t>Wednesday, May 31, 2017</a:t>
            </a:fld>
            <a:endParaRPr lang="en-US">
              <a:solidFill>
                <a:schemeClr val="tx1"/>
              </a:solidFill>
            </a:endParaRPr>
          </a:p>
        </p:txBody>
      </p:sp>
      <p:sp>
        <p:nvSpPr>
          <p:cNvPr id="6" name="Footer Placeholder 5"/>
          <p:cNvSpPr>
            <a:spLocks noGrp="1"/>
          </p:cNvSpPr>
          <p:nvPr>
            <p:ph type="ftr" sz="quarter" idx="11"/>
          </p:nvPr>
        </p:nvSpPr>
        <p:spPr/>
        <p:txBody>
          <a:bodyPr/>
          <a:lstStyle/>
          <a:p>
            <a:endParaRPr lang="en-US">
              <a:solidFill>
                <a:schemeClr val="tx1"/>
              </a:solidFill>
            </a:endParaRPr>
          </a:p>
        </p:txBody>
      </p:sp>
      <p:sp>
        <p:nvSpPr>
          <p:cNvPr id="7" name="Slide Number Placeholder 6"/>
          <p:cNvSpPr>
            <a:spLocks noGrp="1"/>
          </p:cNvSpPr>
          <p:nvPr>
            <p:ph type="sldNum" sz="quarter" idx="12"/>
          </p:nvPr>
        </p:nvSpPr>
        <p:spPr/>
        <p:txBody>
          <a:bodyPr/>
          <a:lstStyle/>
          <a:p>
            <a:fld id="{BC410EEA-824F-4D46-AFE7-60426C8C06B0}" type="slidenum">
              <a:rPr lang="en-US" smtClean="0"/>
              <a:pPr/>
              <a:t>‹#›</a:t>
            </a:fld>
            <a:endParaRPr lang="en-US">
              <a:solidFill>
                <a:schemeClr val="tx1"/>
              </a:solidFill>
            </a:endParaRPr>
          </a:p>
        </p:txBody>
      </p:sp>
    </p:spTree>
    <p:extLst>
      <p:ext uri="{BB962C8B-B14F-4D97-AF65-F5344CB8AC3E}">
        <p14:creationId xmlns:p14="http://schemas.microsoft.com/office/powerpoint/2010/main" val="2958086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D10E14BF-C004-4398-9186-5EE680724D95}" type="datetime2">
              <a:rPr lang="en-US" smtClean="0"/>
              <a:pPr/>
              <a:t>Wednesday, May 31, 2017</a:t>
            </a:fld>
            <a:endParaRPr lang="en-US" sz="1000" dirty="0">
              <a:solidFill>
                <a:schemeClr val="tx1"/>
              </a:solidFill>
            </a:endParaRPr>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pPr algn="r"/>
            <a:endParaRPr lang="en-US" sz="1000" dirty="0">
              <a:solidFill>
                <a:schemeClr val="tx1"/>
              </a:solidFill>
            </a:endParaRPr>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45292C34-3E5E-4BA5-AF54-F1601B144FB0}" type="slidenum">
              <a:rPr lang="en-US" sz="1400" smtClean="0">
                <a:solidFill>
                  <a:schemeClr val="tx2">
                    <a:shade val="50000"/>
                  </a:schemeClr>
                </a:solidFill>
              </a:rPr>
              <a:pPr/>
              <a:t>‹#›</a:t>
            </a:fld>
            <a:endParaRPr lang="en-US" sz="1000" b="0">
              <a:solidFill>
                <a:schemeClr val="tx1"/>
              </a:solidFill>
            </a:endParaRPr>
          </a:p>
        </p:txBody>
      </p:sp>
    </p:spTree>
    <p:extLst>
      <p:ext uri="{BB962C8B-B14F-4D97-AF65-F5344CB8AC3E}">
        <p14:creationId xmlns:p14="http://schemas.microsoft.com/office/powerpoint/2010/main" val="55628388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p:txBody>
          <a:bodyPr>
            <a:normAutofit fontScale="90000"/>
          </a:bodyPr>
          <a:lstStyle/>
          <a:p>
            <a:pPr algn="ctr"/>
            <a:r>
              <a:rPr lang="en-US" b="1" dirty="0"/>
              <a:t>Applying for CP </a:t>
            </a:r>
            <a:br>
              <a:rPr lang="en-US" b="1" dirty="0"/>
            </a:br>
            <a:r>
              <a:rPr lang="en-US" sz="3600" b="1" dirty="0"/>
              <a:t>( Certificate of Possession) </a:t>
            </a:r>
            <a:br>
              <a:rPr lang="en-US" b="1" dirty="0"/>
            </a:br>
            <a:r>
              <a:rPr lang="en-US" b="1" dirty="0"/>
              <a:t>of a Home on Reserve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90600" y="143172"/>
            <a:ext cx="7773338" cy="1596177"/>
          </a:xfrm>
        </p:spPr>
        <p:txBody>
          <a:bodyPr/>
          <a:lstStyle/>
          <a:p>
            <a:r>
              <a:rPr lang="en-US" dirty="0"/>
              <a:t>Band Responsibilities</a:t>
            </a:r>
          </a:p>
        </p:txBody>
      </p:sp>
      <p:sp>
        <p:nvSpPr>
          <p:cNvPr id="2" name="Content Placeholder 1"/>
          <p:cNvSpPr>
            <a:spLocks noGrp="1"/>
          </p:cNvSpPr>
          <p:nvPr>
            <p:ph sz="quarter" idx="13"/>
          </p:nvPr>
        </p:nvSpPr>
        <p:spPr>
          <a:xfrm>
            <a:off x="685330" y="1752601"/>
            <a:ext cx="7773340" cy="4038600"/>
          </a:xfrm>
        </p:spPr>
        <p:txBody>
          <a:bodyPr>
            <a:noAutofit/>
          </a:bodyPr>
          <a:lstStyle/>
          <a:p>
            <a:pPr marL="109728" indent="0">
              <a:buNone/>
            </a:pPr>
            <a:r>
              <a:rPr lang="en-US" sz="1600" dirty="0">
                <a:latin typeface="Arial" panose="020B0604020202020204" pitchFamily="34" charset="0"/>
                <a:cs typeface="Arial" panose="020B0604020202020204" pitchFamily="34" charset="0"/>
              </a:rPr>
              <a:t>Provide administrative support and guidance for home maintenance and/or repairs</a:t>
            </a:r>
          </a:p>
          <a:p>
            <a:pPr marL="365760" lvl="1" indent="0">
              <a:buNone/>
            </a:pPr>
            <a:r>
              <a:rPr lang="en-US" sz="1600" dirty="0">
                <a:latin typeface="Arial" panose="020B0604020202020204" pitchFamily="34" charset="0"/>
                <a:cs typeface="Arial" panose="020B0604020202020204" pitchFamily="34" charset="0"/>
              </a:rPr>
              <a:t>Including:</a:t>
            </a:r>
          </a:p>
          <a:p>
            <a:pPr marL="365760" lvl="1" indent="0">
              <a:buNone/>
            </a:pPr>
            <a:r>
              <a:rPr lang="en-US" sz="1600" dirty="0">
                <a:latin typeface="Arial" panose="020B0604020202020204" pitchFamily="34" charset="0"/>
                <a:cs typeface="Arial" panose="020B0604020202020204" pitchFamily="34" charset="0"/>
              </a:rPr>
              <a:t> </a:t>
            </a:r>
          </a:p>
          <a:p>
            <a:pPr marL="708660" lvl="1" indent="-342900">
              <a:lnSpc>
                <a:spcPct val="11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Provide referrals to contractors </a:t>
            </a:r>
          </a:p>
          <a:p>
            <a:pPr marL="708660" lvl="1" indent="-342900">
              <a:lnSpc>
                <a:spcPct val="11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Provide housing blueprints and maintenance records</a:t>
            </a:r>
          </a:p>
          <a:p>
            <a:pPr marL="708660" lvl="1" indent="-342900">
              <a:lnSpc>
                <a:spcPct val="11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Assist homeowners to apply for RRAP, ERP, HASI or other grants</a:t>
            </a:r>
          </a:p>
          <a:p>
            <a:pPr marL="708660" lvl="1" indent="-342900">
              <a:lnSpc>
                <a:spcPct val="11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Provide opportunities for homeowners to save money by  participating in group deals on septic servicing, chimney cleaning, spring clean-up, etc.</a:t>
            </a:r>
          </a:p>
          <a:p>
            <a:pPr marL="708660" lvl="1" indent="-342900">
              <a:lnSpc>
                <a:spcPct val="11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Grounds and environs maintenance, </a:t>
            </a:r>
            <a:r>
              <a:rPr lang="en-US" sz="1600" dirty="0" err="1">
                <a:latin typeface="Arial" panose="020B0604020202020204" pitchFamily="34" charset="0"/>
                <a:cs typeface="Arial" panose="020B0604020202020204" pitchFamily="34" charset="0"/>
              </a:rPr>
              <a:t>ie</a:t>
            </a:r>
            <a:r>
              <a:rPr lang="en-US" sz="1600" dirty="0">
                <a:latin typeface="Arial" panose="020B0604020202020204" pitchFamily="34" charset="0"/>
                <a:cs typeface="Arial" panose="020B0604020202020204" pitchFamily="34" charset="0"/>
              </a:rPr>
              <a:t> tree topping, water system, road maintenance</a:t>
            </a:r>
          </a:p>
        </p:txBody>
      </p:sp>
    </p:spTree>
    <p:extLst>
      <p:ext uri="{BB962C8B-B14F-4D97-AF65-F5344CB8AC3E}">
        <p14:creationId xmlns:p14="http://schemas.microsoft.com/office/powerpoint/2010/main" val="217275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331" y="228600"/>
            <a:ext cx="7773338" cy="676882"/>
          </a:xfrm>
        </p:spPr>
        <p:txBody>
          <a:bodyPr/>
          <a:lstStyle/>
          <a:p>
            <a:r>
              <a:rPr lang="en-US" dirty="0"/>
              <a:t>Summary</a:t>
            </a: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64803626"/>
              </p:ext>
            </p:extLst>
          </p:nvPr>
        </p:nvGraphicFramePr>
        <p:xfrm>
          <a:off x="457200" y="905482"/>
          <a:ext cx="8229600" cy="571233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00250">
                <a:tc>
                  <a:txBody>
                    <a:bodyPr/>
                    <a:lstStyle/>
                    <a:p>
                      <a:r>
                        <a:rPr lang="en-US" sz="2400" dirty="0"/>
                        <a:t>Renter</a:t>
                      </a:r>
                    </a:p>
                  </a:txBody>
                  <a:tcPr/>
                </a:tc>
                <a:tc>
                  <a:txBody>
                    <a:bodyPr/>
                    <a:lstStyle/>
                    <a:p>
                      <a:r>
                        <a:rPr lang="en-US" sz="2400" dirty="0"/>
                        <a:t>Home-Owner</a:t>
                      </a:r>
                    </a:p>
                  </a:txBody>
                  <a:tcPr/>
                </a:tc>
                <a:extLst>
                  <a:ext uri="{0D108BD9-81ED-4DB2-BD59-A6C34878D82A}">
                    <a16:rowId xmlns:a16="http://schemas.microsoft.com/office/drawing/2014/main" val="10000"/>
                  </a:ext>
                </a:extLst>
              </a:tr>
              <a:tr h="575468">
                <a:tc>
                  <a:txBody>
                    <a:bodyPr/>
                    <a:lstStyle/>
                    <a:p>
                      <a:r>
                        <a:rPr lang="en-US" dirty="0"/>
                        <a:t>Pay rent each month</a:t>
                      </a:r>
                    </a:p>
                    <a:p>
                      <a:endParaRPr lang="en-US" dirty="0"/>
                    </a:p>
                  </a:txBody>
                  <a:tcPr/>
                </a:tc>
                <a:tc>
                  <a:txBody>
                    <a:bodyPr/>
                    <a:lstStyle/>
                    <a:p>
                      <a:r>
                        <a:rPr lang="en-US" dirty="0"/>
                        <a:t>No more</a:t>
                      </a:r>
                      <a:r>
                        <a:rPr lang="en-US" baseline="0" dirty="0"/>
                        <a:t> paying rent</a:t>
                      </a:r>
                      <a:endParaRPr lang="en-US" dirty="0"/>
                    </a:p>
                  </a:txBody>
                  <a:tcPr/>
                </a:tc>
                <a:extLst>
                  <a:ext uri="{0D108BD9-81ED-4DB2-BD59-A6C34878D82A}">
                    <a16:rowId xmlns:a16="http://schemas.microsoft.com/office/drawing/2014/main" val="10001"/>
                  </a:ext>
                </a:extLst>
              </a:tr>
              <a:tr h="329354">
                <a:tc>
                  <a:txBody>
                    <a:bodyPr/>
                    <a:lstStyle/>
                    <a:p>
                      <a:r>
                        <a:rPr lang="en-US" dirty="0"/>
                        <a:t>Submit to 2</a:t>
                      </a:r>
                      <a:r>
                        <a:rPr lang="en-US" baseline="0" dirty="0"/>
                        <a:t> </a:t>
                      </a:r>
                      <a:r>
                        <a:rPr lang="en-US" dirty="0"/>
                        <a:t>inspections per year</a:t>
                      </a:r>
                    </a:p>
                    <a:p>
                      <a:endParaRPr lang="en-US" dirty="0"/>
                    </a:p>
                  </a:txBody>
                  <a:tcPr/>
                </a:tc>
                <a:tc>
                  <a:txBody>
                    <a:bodyPr/>
                    <a:lstStyle/>
                    <a:p>
                      <a:r>
                        <a:rPr lang="en-US" dirty="0"/>
                        <a:t>No more inspections</a:t>
                      </a:r>
                    </a:p>
                  </a:txBody>
                  <a:tcPr/>
                </a:tc>
                <a:extLst>
                  <a:ext uri="{0D108BD9-81ED-4DB2-BD59-A6C34878D82A}">
                    <a16:rowId xmlns:a16="http://schemas.microsoft.com/office/drawing/2014/main" val="10002"/>
                  </a:ext>
                </a:extLst>
              </a:tr>
              <a:tr h="530437">
                <a:tc>
                  <a:txBody>
                    <a:bodyPr/>
                    <a:lstStyle/>
                    <a:p>
                      <a:r>
                        <a:rPr lang="en-US" dirty="0"/>
                        <a:t>Adhere to Tenancy Policies</a:t>
                      </a:r>
                    </a:p>
                    <a:p>
                      <a:endParaRPr lang="en-US" dirty="0"/>
                    </a:p>
                  </a:txBody>
                  <a:tcPr/>
                </a:tc>
                <a:tc>
                  <a:txBody>
                    <a:bodyPr/>
                    <a:lstStyle/>
                    <a:p>
                      <a:r>
                        <a:rPr lang="en-US" dirty="0"/>
                        <a:t>Adhere to Band Bylaws</a:t>
                      </a:r>
                    </a:p>
                  </a:txBody>
                  <a:tcPr/>
                </a:tc>
                <a:extLst>
                  <a:ext uri="{0D108BD9-81ED-4DB2-BD59-A6C34878D82A}">
                    <a16:rowId xmlns:a16="http://schemas.microsoft.com/office/drawing/2014/main" val="10003"/>
                  </a:ext>
                </a:extLst>
              </a:tr>
              <a:tr h="423757">
                <a:tc>
                  <a:txBody>
                    <a:bodyPr/>
                    <a:lstStyle/>
                    <a:p>
                      <a:r>
                        <a:rPr lang="en-US" dirty="0"/>
                        <a:t>May have to move</a:t>
                      </a:r>
                    </a:p>
                    <a:p>
                      <a:endParaRPr lang="en-US" dirty="0"/>
                    </a:p>
                  </a:txBody>
                  <a:tcPr/>
                </a:tc>
                <a:tc>
                  <a:txBody>
                    <a:bodyPr/>
                    <a:lstStyle/>
                    <a:p>
                      <a:r>
                        <a:rPr lang="en-US" dirty="0"/>
                        <a:t>Stay in your own home</a:t>
                      </a:r>
                    </a:p>
                  </a:txBody>
                  <a:tcPr/>
                </a:tc>
                <a:extLst>
                  <a:ext uri="{0D108BD9-81ED-4DB2-BD59-A6C34878D82A}">
                    <a16:rowId xmlns:a16="http://schemas.microsoft.com/office/drawing/2014/main" val="10004"/>
                  </a:ext>
                </a:extLst>
              </a:tr>
              <a:tr h="545677">
                <a:tc>
                  <a:txBody>
                    <a:bodyPr/>
                    <a:lstStyle/>
                    <a:p>
                      <a:r>
                        <a:rPr lang="en-US" dirty="0"/>
                        <a:t>Evictions for policy violations</a:t>
                      </a:r>
                    </a:p>
                    <a:p>
                      <a:endParaRPr lang="en-US" dirty="0"/>
                    </a:p>
                  </a:txBody>
                  <a:tcPr/>
                </a:tc>
                <a:tc>
                  <a:txBody>
                    <a:bodyPr/>
                    <a:lstStyle/>
                    <a:p>
                      <a:r>
                        <a:rPr lang="en-US" dirty="0"/>
                        <a:t>No</a:t>
                      </a:r>
                      <a:r>
                        <a:rPr lang="en-US" baseline="0" dirty="0"/>
                        <a:t> evictions</a:t>
                      </a:r>
                      <a:endParaRPr lang="en-US" dirty="0"/>
                    </a:p>
                  </a:txBody>
                  <a:tcPr/>
                </a:tc>
                <a:extLst>
                  <a:ext uri="{0D108BD9-81ED-4DB2-BD59-A6C34878D82A}">
                    <a16:rowId xmlns:a16="http://schemas.microsoft.com/office/drawing/2014/main" val="10005"/>
                  </a:ext>
                </a:extLst>
              </a:tr>
              <a:tr h="1900952">
                <a:tc>
                  <a:txBody>
                    <a:bodyPr/>
                    <a:lstStyle/>
                    <a:p>
                      <a:r>
                        <a:rPr lang="en-US" dirty="0"/>
                        <a:t>Band pays for home repairs</a:t>
                      </a:r>
                    </a:p>
                    <a:p>
                      <a:endParaRPr lang="en-US" dirty="0"/>
                    </a:p>
                    <a:p>
                      <a:r>
                        <a:rPr lang="en-US" dirty="0"/>
                        <a:t>Band will paint or remodel the house</a:t>
                      </a:r>
                    </a:p>
                    <a:p>
                      <a:endParaRPr lang="en-US" dirty="0"/>
                    </a:p>
                    <a:p>
                      <a:r>
                        <a:rPr lang="en-US" dirty="0"/>
                        <a:t>House remains band property forever</a:t>
                      </a:r>
                    </a:p>
                  </a:txBody>
                  <a:tcPr/>
                </a:tc>
                <a:tc>
                  <a:txBody>
                    <a:bodyPr/>
                    <a:lstStyle/>
                    <a:p>
                      <a:r>
                        <a:rPr lang="en-US" dirty="0"/>
                        <a:t>You pay your own home repairs</a:t>
                      </a:r>
                    </a:p>
                    <a:p>
                      <a:endParaRPr lang="en-US" dirty="0"/>
                    </a:p>
                    <a:p>
                      <a:r>
                        <a:rPr lang="en-US" dirty="0"/>
                        <a:t>You </a:t>
                      </a:r>
                      <a:r>
                        <a:rPr lang="en-US" baseline="0" dirty="0"/>
                        <a:t>paint or remodel your house</a:t>
                      </a:r>
                    </a:p>
                    <a:p>
                      <a:endParaRPr lang="en-US" baseline="0" dirty="0"/>
                    </a:p>
                    <a:p>
                      <a:r>
                        <a:rPr lang="en-US" baseline="0" dirty="0"/>
                        <a:t>You can leave the house to another band member in your will or sell to another band member</a:t>
                      </a:r>
                      <a:endParaRPr lang="en-U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047417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332" y="609600"/>
            <a:ext cx="7773338" cy="843095"/>
          </a:xfrm>
        </p:spPr>
        <p:txBody>
          <a:bodyPr/>
          <a:lstStyle/>
          <a:p>
            <a:r>
              <a:rPr lang="en-US" dirty="0"/>
              <a:t>Optional- Maintenance Fund</a:t>
            </a:r>
          </a:p>
        </p:txBody>
      </p:sp>
      <p:sp>
        <p:nvSpPr>
          <p:cNvPr id="2" name="Content Placeholder 1"/>
          <p:cNvSpPr>
            <a:spLocks noGrp="1"/>
          </p:cNvSpPr>
          <p:nvPr>
            <p:ph sz="quarter" idx="13"/>
          </p:nvPr>
        </p:nvSpPr>
        <p:spPr>
          <a:xfrm>
            <a:off x="685330" y="1752600"/>
            <a:ext cx="7773340" cy="4571999"/>
          </a:xfrm>
        </p:spPr>
        <p:txBody>
          <a:bodyPr>
            <a:normAutofit fontScale="47500" lnSpcReduction="20000"/>
          </a:bodyPr>
          <a:lstStyle/>
          <a:p>
            <a:pPr marL="109728" indent="0">
              <a:buNone/>
            </a:pPr>
            <a:r>
              <a:rPr lang="en-US" sz="2900" dirty="0">
                <a:latin typeface="Arial" panose="020B0604020202020204" pitchFamily="34" charset="0"/>
                <a:cs typeface="Arial" panose="020B0604020202020204" pitchFamily="34" charset="0"/>
              </a:rPr>
              <a:t>Homeowners may choose to opt-in to a Home Maintenance Fund</a:t>
            </a:r>
          </a:p>
          <a:p>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$100/month paid to the band to be put into a home maintenance fund.</a:t>
            </a:r>
          </a:p>
          <a:p>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Funds will accumulate and can be accessed by homeowners for emergency repairs or routine maintenance as required.</a:t>
            </a:r>
          </a:p>
          <a:p>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Homeowners can only access as much as they deposit.</a:t>
            </a:r>
          </a:p>
          <a:p>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Homeowners may only access the fund once per year</a:t>
            </a:r>
          </a:p>
          <a:p>
            <a:endParaRPr lang="en-US" sz="2900" dirty="0">
              <a:latin typeface="Arial" panose="020B0604020202020204" pitchFamily="34" charset="0"/>
              <a:cs typeface="Arial" panose="020B0604020202020204" pitchFamily="34" charset="0"/>
            </a:endParaRPr>
          </a:p>
          <a:p>
            <a:r>
              <a:rPr lang="en-US" sz="2900" dirty="0">
                <a:latin typeface="Arial" panose="020B0604020202020204" pitchFamily="34" charset="0"/>
                <a:cs typeface="Arial" panose="020B0604020202020204" pitchFamily="34" charset="0"/>
              </a:rPr>
              <a:t>Homeowners MUST pay for 12 months before they access the fund.  </a:t>
            </a:r>
          </a:p>
          <a:p>
            <a:endParaRPr lang="en-US" dirty="0"/>
          </a:p>
          <a:p>
            <a:pPr marL="109728" indent="0">
              <a:buNone/>
            </a:pPr>
            <a:endParaRPr lang="en-US" dirty="0"/>
          </a:p>
        </p:txBody>
      </p:sp>
    </p:spTree>
    <p:extLst>
      <p:ext uri="{BB962C8B-B14F-4D97-AF65-F5344CB8AC3E}">
        <p14:creationId xmlns:p14="http://schemas.microsoft.com/office/powerpoint/2010/main" val="2672292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685800" y="1143000"/>
            <a:ext cx="7772870" cy="3424107"/>
          </a:xfrm>
        </p:spPr>
        <p:txBody>
          <a:bodyPr>
            <a:normAutofit/>
          </a:bodyPr>
          <a:lstStyle/>
          <a:p>
            <a:pPr marL="109728" indent="0">
              <a:buNone/>
            </a:pPr>
            <a:endParaRPr lang="en-US" sz="7200" dirty="0"/>
          </a:p>
          <a:p>
            <a:pPr marL="109728" indent="0" algn="ctr">
              <a:buNone/>
            </a:pPr>
            <a:r>
              <a:rPr lang="en-US" sz="7200" dirty="0"/>
              <a:t>Questions?</a:t>
            </a:r>
          </a:p>
        </p:txBody>
      </p:sp>
    </p:spTree>
    <p:extLst>
      <p:ext uri="{BB962C8B-B14F-4D97-AF65-F5344CB8AC3E}">
        <p14:creationId xmlns:p14="http://schemas.microsoft.com/office/powerpoint/2010/main" val="1407464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a:t>Agenda</a:t>
            </a:r>
          </a:p>
        </p:txBody>
      </p:sp>
      <p:sp>
        <p:nvSpPr>
          <p:cNvPr id="3" name="Rectangle 2"/>
          <p:cNvSpPr>
            <a:spLocks noGrp="1"/>
          </p:cNvSpPr>
          <p:nvPr>
            <p:ph sz="quarter" idx="13"/>
          </p:nvPr>
        </p:nvSpPr>
        <p:spPr>
          <a:xfrm>
            <a:off x="457200" y="1676400"/>
            <a:ext cx="8229600" cy="4330891"/>
          </a:xfrm>
        </p:spPr>
        <p:txBody>
          <a:bodyPr>
            <a:normAutofit/>
          </a:bodyPr>
          <a:lstStyle/>
          <a:p>
            <a:r>
              <a:rPr lang="en-US" dirty="0"/>
              <a:t>Overview of Policies XX and XX </a:t>
            </a:r>
          </a:p>
          <a:p>
            <a:r>
              <a:rPr lang="en-US" dirty="0"/>
              <a:t>#XX-Conveyance of Ownership Policy</a:t>
            </a:r>
          </a:p>
          <a:p>
            <a:r>
              <a:rPr lang="en-US" dirty="0"/>
              <a:t>#XX-Eligibility Criteria Policy</a:t>
            </a:r>
          </a:p>
          <a:p>
            <a:r>
              <a:rPr lang="en-US" dirty="0"/>
              <a:t>Probationary Term</a:t>
            </a:r>
          </a:p>
          <a:p>
            <a:r>
              <a:rPr lang="en-US" dirty="0"/>
              <a:t>Responsibilities for you and the band</a:t>
            </a:r>
          </a:p>
          <a:p>
            <a:r>
              <a:rPr lang="en-US" dirty="0"/>
              <a:t>Summary- Renting vs. Owning</a:t>
            </a:r>
          </a:p>
          <a:p>
            <a:r>
              <a:rPr lang="en-US" dirty="0"/>
              <a:t>Optional Maintenance Fund</a:t>
            </a:r>
          </a:p>
          <a:p>
            <a:r>
              <a:rPr lang="en-US" dirty="0"/>
              <a:t>Questions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a:t>Overview of Policies XX &amp; XX</a:t>
            </a:r>
          </a:p>
        </p:txBody>
      </p:sp>
      <p:sp>
        <p:nvSpPr>
          <p:cNvPr id="3" name="Rectangle 2"/>
          <p:cNvSpPr>
            <a:spLocks noGrp="1"/>
          </p:cNvSpPr>
          <p:nvPr>
            <p:ph sz="quarter" idx="13"/>
          </p:nvPr>
        </p:nvSpPr>
        <p:spPr>
          <a:xfrm>
            <a:off x="685330" y="1905001"/>
            <a:ext cx="7772870" cy="3886200"/>
          </a:xfrm>
        </p:spPr>
        <p:txBody>
          <a:bodyPr>
            <a:normAutofit fontScale="25000" lnSpcReduction="20000"/>
          </a:bodyPr>
          <a:lstStyle/>
          <a:p>
            <a:pPr marL="109728" lvl="0" indent="0">
              <a:buNone/>
            </a:pPr>
            <a:r>
              <a:rPr lang="en-US" sz="7200" u="sng" dirty="0">
                <a:latin typeface="Arial" panose="020B0604020202020204" pitchFamily="34" charset="0"/>
                <a:cs typeface="Arial" panose="020B0604020202020204" pitchFamily="34" charset="0"/>
              </a:rPr>
              <a:t>Policy XX- Conveyance of Ownership </a:t>
            </a:r>
          </a:p>
          <a:p>
            <a:pPr marL="109728" lvl="0" indent="0">
              <a:buNone/>
            </a:pPr>
            <a:r>
              <a:rPr lang="en-US" sz="7200" dirty="0">
                <a:latin typeface="Arial" panose="020B0604020202020204" pitchFamily="34" charset="0"/>
                <a:cs typeface="Arial" panose="020B0604020202020204" pitchFamily="34" charset="0"/>
              </a:rPr>
              <a:t> </a:t>
            </a:r>
          </a:p>
          <a:p>
            <a:pPr marL="109728" indent="0">
              <a:buNone/>
            </a:pPr>
            <a:r>
              <a:rPr lang="en-US" sz="7200" dirty="0">
                <a:latin typeface="Arial" panose="020B0604020202020204" pitchFamily="34" charset="0"/>
                <a:cs typeface="Arial" panose="020B0604020202020204" pitchFamily="34" charset="0"/>
              </a:rPr>
              <a:t>POLICY: Once the mortgage has been paid off and if the Tenant meets the eligibility requirements, they are entitled to apply in writing for the Certificate of Possession (CP) </a:t>
            </a:r>
          </a:p>
          <a:p>
            <a:pPr marL="109728" indent="0">
              <a:buNone/>
            </a:pPr>
            <a:endParaRPr lang="en-US" sz="7200" dirty="0">
              <a:latin typeface="Arial" panose="020B0604020202020204" pitchFamily="34" charset="0"/>
              <a:cs typeface="Arial" panose="020B0604020202020204" pitchFamily="34" charset="0"/>
            </a:endParaRPr>
          </a:p>
          <a:p>
            <a:pPr marL="109728" indent="0">
              <a:buNone/>
            </a:pPr>
            <a:r>
              <a:rPr lang="en-US" sz="7200" dirty="0">
                <a:latin typeface="Arial" panose="020B0604020202020204" pitchFamily="34" charset="0"/>
                <a:cs typeface="Arial" panose="020B0604020202020204" pitchFamily="34" charset="0"/>
              </a:rPr>
              <a:t>RATIONALE: ___ First Nation remains legally responsible for all on-reserve housing, regardless of ownership.   This policy ensures that home owners have the necessary capacity to maintain and insure their own home.</a:t>
            </a:r>
          </a:p>
          <a:p>
            <a:pPr marL="109728" indent="0">
              <a:buNone/>
            </a:pPr>
            <a:endParaRPr lang="en-US" sz="2800" dirty="0"/>
          </a:p>
          <a:p>
            <a:pPr marL="109728" indent="0">
              <a:buNone/>
            </a:pPr>
            <a:endParaRPr lang="en-US" sz="2400" dirty="0"/>
          </a:p>
          <a:p>
            <a:pPr marL="109728" indent="0">
              <a:buNone/>
            </a:pPr>
            <a:r>
              <a:rPr lang="en-US" sz="2800" dirty="0"/>
              <a:t>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684864" y="609600"/>
            <a:ext cx="7773338" cy="843095"/>
          </a:xfrm>
        </p:spPr>
        <p:txBody>
          <a:bodyPr/>
          <a:lstStyle/>
          <a:p>
            <a:r>
              <a:rPr lang="en-US" dirty="0"/>
              <a:t>Procedure of Policy XX</a:t>
            </a:r>
          </a:p>
        </p:txBody>
      </p:sp>
      <p:sp>
        <p:nvSpPr>
          <p:cNvPr id="3" name="Rectangle 2"/>
          <p:cNvSpPr>
            <a:spLocks noGrp="1"/>
          </p:cNvSpPr>
          <p:nvPr>
            <p:ph sz="quarter" idx="13"/>
          </p:nvPr>
        </p:nvSpPr>
        <p:spPr>
          <a:xfrm>
            <a:off x="685332" y="1600200"/>
            <a:ext cx="7772870" cy="3424107"/>
          </a:xfrm>
        </p:spPr>
        <p:txBody>
          <a:bodyPr>
            <a:noAutofit/>
          </a:bodyPr>
          <a:lstStyle/>
          <a:p>
            <a:pPr marL="109728" indent="0">
              <a:buNone/>
            </a:pPr>
            <a:r>
              <a:rPr lang="en-US" sz="1800" dirty="0"/>
              <a:t>PROCEDURE: </a:t>
            </a:r>
          </a:p>
          <a:p>
            <a:pPr marL="109728" indent="0">
              <a:buNone/>
            </a:pPr>
            <a:r>
              <a:rPr lang="en-US" sz="1800" dirty="0"/>
              <a:t>____ First Nation will provide tenants with 2-months’ notice when the mortgage on the house is approaching completion.</a:t>
            </a:r>
          </a:p>
          <a:p>
            <a:pPr marL="109728" indent="0">
              <a:buNone/>
            </a:pPr>
            <a:r>
              <a:rPr lang="en-US" sz="1800" dirty="0"/>
              <a:t>An Application for Conveyance of Ownership will be enclosed with the notice, including a list of Eligibility Criteria.</a:t>
            </a:r>
          </a:p>
          <a:p>
            <a:pPr marL="109728" indent="0">
              <a:buNone/>
            </a:pPr>
            <a:r>
              <a:rPr lang="en-US" sz="1800" dirty="0"/>
              <a:t>The Housing Coordinator will review the Application, review the Eligibility Criteria and if tenant is eligible, submit it to the Community Housing Committee (Band Admin, Soc. Development, Chief and Council)  for approval.</a:t>
            </a:r>
          </a:p>
          <a:p>
            <a:pPr marL="109728" indent="0">
              <a:buNone/>
            </a:pPr>
            <a:r>
              <a:rPr lang="en-US" sz="1800" dirty="0"/>
              <a:t>If approved, a BCR will be requested from Chief and Council.</a:t>
            </a:r>
          </a:p>
          <a:p>
            <a:pPr marL="109728" indent="0">
              <a:buNone/>
            </a:pPr>
            <a:r>
              <a:rPr lang="en-US" sz="1800" dirty="0"/>
              <a:t>If the applicant is deemed not eligible, the house will remain “band owned” and rents will continue on the unit.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a:t>Policy 43-Eligibility Criteria</a:t>
            </a:r>
          </a:p>
        </p:txBody>
      </p:sp>
      <p:sp>
        <p:nvSpPr>
          <p:cNvPr id="3" name="Rectangle 2"/>
          <p:cNvSpPr>
            <a:spLocks noGrp="1"/>
          </p:cNvSpPr>
          <p:nvPr>
            <p:ph sz="quarter" idx="13"/>
          </p:nvPr>
        </p:nvSpPr>
        <p:spPr/>
        <p:txBody>
          <a:bodyPr>
            <a:normAutofit fontScale="70000" lnSpcReduction="20000"/>
          </a:bodyPr>
          <a:lstStyle/>
          <a:p>
            <a:pPr marL="109728" indent="0">
              <a:buNone/>
            </a:pPr>
            <a:r>
              <a:rPr lang="en-US" dirty="0"/>
              <a:t> </a:t>
            </a:r>
          </a:p>
          <a:p>
            <a:pPr marL="109728" lvl="0" indent="0">
              <a:buNone/>
            </a:pPr>
            <a:r>
              <a:rPr lang="en-US" dirty="0"/>
              <a:t>Applicant must have rented and occupied the house for a minimum of 15 years.</a:t>
            </a:r>
          </a:p>
          <a:p>
            <a:pPr marL="109728" lvl="0" indent="0">
              <a:buNone/>
            </a:pPr>
            <a:endParaRPr lang="en-US" dirty="0"/>
          </a:p>
          <a:p>
            <a:pPr marL="109728" lvl="0" indent="0">
              <a:buNone/>
            </a:pPr>
            <a:r>
              <a:rPr lang="en-US" dirty="0"/>
              <a:t>Applicant must not have paid rent through SA for more than 3 months of any calendar year during the tenancy.</a:t>
            </a:r>
          </a:p>
          <a:p>
            <a:pPr marL="109728" lvl="0" indent="0">
              <a:buNone/>
            </a:pPr>
            <a:endParaRPr lang="en-US" dirty="0"/>
          </a:p>
          <a:p>
            <a:pPr marL="109728" lvl="0" indent="0">
              <a:buNone/>
            </a:pPr>
            <a:r>
              <a:rPr lang="en-US" dirty="0"/>
              <a:t>Applicant must not have sublet the unit at any time during the tenancy without written approval from the band.</a:t>
            </a:r>
          </a:p>
          <a:p>
            <a:pPr marL="109728" lvl="0" indent="0">
              <a:buNone/>
            </a:pPr>
            <a:endParaRPr lang="en-US" dirty="0"/>
          </a:p>
          <a:p>
            <a:pPr marL="109728" indent="0">
              <a:buNone/>
            </a:pPr>
            <a:r>
              <a:rPr lang="en-US" dirty="0"/>
              <a:t>Applicant must not have more than 5 valid complaints against them in their tenant file. </a:t>
            </a:r>
          </a:p>
          <a:p>
            <a:pPr marL="109728" lvl="0" indent="0">
              <a:buNone/>
            </a:pPr>
            <a:endParaRPr lang="en-US" dirty="0"/>
          </a:p>
          <a:p>
            <a:pPr marL="109728" lvl="0" indent="0">
              <a:buNone/>
            </a:pPr>
            <a:endParaRPr lang="en-US" dirty="0"/>
          </a:p>
          <a:p>
            <a:pPr marL="109728" lvl="0" indent="0">
              <a:buNone/>
            </a:pPr>
            <a:endParaRPr lang="en-US" dirty="0"/>
          </a:p>
          <a:p>
            <a:pPr marL="109728" lvl="0" indent="0">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a:t>Eligibility</a:t>
            </a:r>
          </a:p>
        </p:txBody>
      </p:sp>
      <p:sp>
        <p:nvSpPr>
          <p:cNvPr id="3" name="Rectangle 2"/>
          <p:cNvSpPr>
            <a:spLocks noGrp="1"/>
          </p:cNvSpPr>
          <p:nvPr>
            <p:ph sz="quarter" idx="13"/>
          </p:nvPr>
        </p:nvSpPr>
        <p:spPr/>
        <p:txBody>
          <a:bodyPr/>
          <a:lstStyle/>
          <a:p>
            <a:pPr marL="109728" lvl="0" indent="0">
              <a:buNone/>
            </a:pPr>
            <a:r>
              <a:rPr lang="en-US" dirty="0"/>
              <a:t>The house must pass a health and safety inspection, checklist available upon request.</a:t>
            </a:r>
          </a:p>
          <a:p>
            <a:pPr marL="109728" lvl="0" indent="0">
              <a:buNone/>
            </a:pPr>
            <a:endParaRPr lang="en-US" dirty="0"/>
          </a:p>
          <a:p>
            <a:pPr marL="109728" lvl="0" indent="0">
              <a:buNone/>
            </a:pPr>
            <a:r>
              <a:rPr lang="en-US" dirty="0"/>
              <a:t>Applicant must provide Proof of Sustainable Income</a:t>
            </a:r>
          </a:p>
          <a:p>
            <a:pPr marL="109728" lvl="0" indent="0">
              <a:buNone/>
            </a:pPr>
            <a:endParaRPr lang="en-US" dirty="0"/>
          </a:p>
          <a:p>
            <a:pPr marL="109728" indent="0">
              <a:buNone/>
            </a:pPr>
            <a:r>
              <a:rPr lang="en-US" dirty="0"/>
              <a:t>Applicant must attend at least one (1) Home Maintenance Workshop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652202" y="609600"/>
            <a:ext cx="7773338" cy="919295"/>
          </a:xfrm>
        </p:spPr>
        <p:txBody>
          <a:bodyPr/>
          <a:lstStyle/>
          <a:p>
            <a:r>
              <a:rPr lang="en-US" dirty="0"/>
              <a:t>Probationary Period</a:t>
            </a:r>
          </a:p>
        </p:txBody>
      </p:sp>
      <p:sp>
        <p:nvSpPr>
          <p:cNvPr id="3" name="Rectangle 2"/>
          <p:cNvSpPr>
            <a:spLocks noGrp="1"/>
          </p:cNvSpPr>
          <p:nvPr>
            <p:ph sz="quarter" idx="13"/>
          </p:nvPr>
        </p:nvSpPr>
        <p:spPr>
          <a:xfrm>
            <a:off x="652202" y="1752600"/>
            <a:ext cx="7772870" cy="3424107"/>
          </a:xfrm>
        </p:spPr>
        <p:txBody>
          <a:bodyPr>
            <a:normAutofit fontScale="32500" lnSpcReduction="20000"/>
          </a:bodyPr>
          <a:lstStyle/>
          <a:p>
            <a:pPr marL="795528" indent="-685800"/>
            <a:r>
              <a:rPr lang="en-US" sz="5000" b="1" dirty="0">
                <a:latin typeface="Arial" panose="020B0604020202020204" pitchFamily="34" charset="0"/>
                <a:cs typeface="Arial" panose="020B0604020202020204" pitchFamily="34" charset="0"/>
              </a:rPr>
              <a:t>Those approved for Home Ownership will remain on probation for 1 calendar year, during that time:</a:t>
            </a:r>
          </a:p>
          <a:p>
            <a:pPr marL="795528" indent="-685800"/>
            <a:r>
              <a:rPr lang="en-US" sz="5000" b="1" dirty="0">
                <a:latin typeface="Arial" panose="020B0604020202020204" pitchFamily="34" charset="0"/>
                <a:cs typeface="Arial" panose="020B0604020202020204" pitchFamily="34" charset="0"/>
              </a:rPr>
              <a:t>Homeowners will cease paying rents</a:t>
            </a:r>
          </a:p>
          <a:p>
            <a:pPr marL="795528" indent="-685800"/>
            <a:r>
              <a:rPr lang="en-US" sz="5000" b="1" dirty="0">
                <a:latin typeface="Arial" panose="020B0604020202020204" pitchFamily="34" charset="0"/>
                <a:cs typeface="Arial" panose="020B0604020202020204" pitchFamily="34" charset="0"/>
              </a:rPr>
              <a:t>Homes and yards must be maintained. </a:t>
            </a:r>
          </a:p>
          <a:p>
            <a:pPr marL="795528" indent="-685800"/>
            <a:r>
              <a:rPr lang="en-US" sz="5000" b="1" dirty="0">
                <a:latin typeface="Arial" panose="020B0604020202020204" pitchFamily="34" charset="0"/>
                <a:cs typeface="Arial" panose="020B0604020202020204" pitchFamily="34" charset="0"/>
              </a:rPr>
              <a:t>Houses will be inspected after 6 months.</a:t>
            </a:r>
          </a:p>
          <a:p>
            <a:pPr marL="795528" indent="-685800"/>
            <a:r>
              <a:rPr lang="en-US" sz="5000" b="1" dirty="0">
                <a:latin typeface="Arial" panose="020B0604020202020204" pitchFamily="34" charset="0"/>
                <a:cs typeface="Arial" panose="020B0604020202020204" pitchFamily="34" charset="0"/>
              </a:rPr>
              <a:t>CP documents will be filed with INAC</a:t>
            </a:r>
          </a:p>
          <a:p>
            <a:pPr marL="795528" indent="-685800"/>
            <a:r>
              <a:rPr lang="en-US" sz="5000" b="1" dirty="0">
                <a:latin typeface="Arial" panose="020B0604020202020204" pitchFamily="34" charset="0"/>
                <a:cs typeface="Arial" panose="020B0604020202020204" pitchFamily="34" charset="0"/>
              </a:rPr>
              <a:t>Applicants must not have been found at fault in any valid complaints either filed by them or against them. </a:t>
            </a:r>
          </a:p>
          <a:p>
            <a:pPr marL="795528" indent="-685800"/>
            <a:r>
              <a:rPr lang="en-US" sz="5000" b="1" dirty="0">
                <a:latin typeface="Arial" panose="020B0604020202020204" pitchFamily="34" charset="0"/>
                <a:cs typeface="Arial" panose="020B0604020202020204" pitchFamily="34" charset="0"/>
              </a:rPr>
              <a:t>Home Owners must provide the housing department with proof of house insurance.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4862" y="156423"/>
            <a:ext cx="7773338" cy="1596177"/>
          </a:xfrm>
        </p:spPr>
        <p:txBody>
          <a:bodyPr>
            <a:normAutofit/>
          </a:bodyPr>
          <a:lstStyle/>
          <a:p>
            <a:r>
              <a:rPr lang="en-US" dirty="0"/>
              <a:t>After Probationary Period</a:t>
            </a:r>
          </a:p>
        </p:txBody>
      </p:sp>
      <p:sp>
        <p:nvSpPr>
          <p:cNvPr id="2" name="Content Placeholder 1"/>
          <p:cNvSpPr>
            <a:spLocks noGrp="1"/>
          </p:cNvSpPr>
          <p:nvPr>
            <p:ph sz="quarter" idx="13"/>
          </p:nvPr>
        </p:nvSpPr>
        <p:spPr>
          <a:xfrm>
            <a:off x="685330" y="1752600"/>
            <a:ext cx="7772870" cy="4495799"/>
          </a:xfrm>
        </p:spPr>
        <p:txBody>
          <a:bodyPr>
            <a:normAutofit fontScale="25000" lnSpcReduction="20000"/>
          </a:bodyPr>
          <a:lstStyle/>
          <a:p>
            <a:pPr marL="109728" indent="0">
              <a:buNone/>
            </a:pPr>
            <a:r>
              <a:rPr lang="en-US" sz="6400" b="1" dirty="0">
                <a:latin typeface="Arial" panose="020B0604020202020204" pitchFamily="34" charset="0"/>
                <a:cs typeface="Arial" panose="020B0604020202020204" pitchFamily="34" charset="0"/>
              </a:rPr>
              <a:t>Upon the successful completion of the probationary period, the conditions for transfer of CP shall be removed and the tenant will assume sole legal title of the house. </a:t>
            </a:r>
          </a:p>
          <a:p>
            <a:pPr marL="109728" indent="0">
              <a:buNone/>
            </a:pPr>
            <a:endParaRPr lang="en-US" sz="6400" b="1" dirty="0">
              <a:latin typeface="Arial" panose="020B0604020202020204" pitchFamily="34" charset="0"/>
              <a:cs typeface="Arial" panose="020B0604020202020204" pitchFamily="34" charset="0"/>
            </a:endParaRPr>
          </a:p>
          <a:p>
            <a:pPr marL="109728" indent="0">
              <a:buNone/>
            </a:pPr>
            <a:r>
              <a:rPr lang="en-US" sz="6400" b="1" dirty="0">
                <a:latin typeface="Arial" panose="020B0604020202020204" pitchFamily="34" charset="0"/>
                <a:cs typeface="Arial" panose="020B0604020202020204" pitchFamily="34" charset="0"/>
              </a:rPr>
              <a:t>If the tenant fails to abide by the conditions during the probationary term, the band will reassume possession of the home and the tenant must sign a tenancy agreement in order to continue occupancy in the same property or any other band owned rental property. </a:t>
            </a:r>
          </a:p>
          <a:p>
            <a:pPr marL="109728" indent="0">
              <a:buNone/>
            </a:pPr>
            <a:r>
              <a:rPr lang="en-US" sz="6400" b="1" dirty="0">
                <a:latin typeface="Arial" panose="020B0604020202020204" pitchFamily="34" charset="0"/>
                <a:cs typeface="Arial" panose="020B0604020202020204" pitchFamily="34" charset="0"/>
              </a:rPr>
              <a:t> </a:t>
            </a:r>
          </a:p>
          <a:p>
            <a:pPr marL="109728" indent="0">
              <a:buNone/>
            </a:pPr>
            <a:r>
              <a:rPr lang="en-US" sz="6400" b="1" dirty="0">
                <a:latin typeface="Arial" panose="020B0604020202020204" pitchFamily="34" charset="0"/>
                <a:cs typeface="Arial" panose="020B0604020202020204" pitchFamily="34" charset="0"/>
              </a:rPr>
              <a:t>The Granting of a CP at the date of the maturity of a mortgage is at the sole discretion of Chief and Council. Request for a CP is not a guarantee that the CP will be granted.</a:t>
            </a:r>
          </a:p>
          <a:p>
            <a:pPr marL="109728" indent="0">
              <a:buNone/>
            </a:pPr>
            <a:endParaRPr lang="en-US" sz="6400" b="1" dirty="0">
              <a:latin typeface="Arial" panose="020B0604020202020204" pitchFamily="34" charset="0"/>
              <a:cs typeface="Arial" panose="020B0604020202020204" pitchFamily="34" charset="0"/>
            </a:endParaRPr>
          </a:p>
          <a:p>
            <a:pPr marL="109728" indent="0">
              <a:buNone/>
            </a:pPr>
            <a:r>
              <a:rPr lang="en-US" sz="6400" b="1" dirty="0">
                <a:latin typeface="Arial" panose="020B0604020202020204" pitchFamily="34" charset="0"/>
                <a:cs typeface="Arial" panose="020B0604020202020204" pitchFamily="34" charset="0"/>
              </a:rPr>
              <a:t>A CP or granting of title only applies to the house, not to the land.</a:t>
            </a:r>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a:p>
            <a:endParaRPr lang="en-US" dirty="0"/>
          </a:p>
        </p:txBody>
      </p:sp>
    </p:spTree>
    <p:extLst>
      <p:ext uri="{BB962C8B-B14F-4D97-AF65-F5344CB8AC3E}">
        <p14:creationId xmlns:p14="http://schemas.microsoft.com/office/powerpoint/2010/main" val="722199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Homeowner Responsibilities</a:t>
            </a:r>
          </a:p>
        </p:txBody>
      </p:sp>
      <p:sp>
        <p:nvSpPr>
          <p:cNvPr id="2" name="Content Placeholder 1"/>
          <p:cNvSpPr>
            <a:spLocks noGrp="1"/>
          </p:cNvSpPr>
          <p:nvPr>
            <p:ph sz="quarter" idx="13"/>
          </p:nvPr>
        </p:nvSpPr>
        <p:spPr>
          <a:xfrm>
            <a:off x="685330" y="1828800"/>
            <a:ext cx="7772870" cy="4571999"/>
          </a:xfrm>
        </p:spPr>
        <p:txBody>
          <a:bodyPr>
            <a:normAutofit fontScale="62500" lnSpcReduction="20000"/>
          </a:bodyPr>
          <a:lstStyle/>
          <a:p>
            <a:pPr marL="109728" indent="0">
              <a:buNone/>
            </a:pPr>
            <a:r>
              <a:rPr lang="en-US" sz="2600" dirty="0">
                <a:latin typeface="Arial" panose="020B0604020202020204" pitchFamily="34" charset="0"/>
                <a:cs typeface="Arial" panose="020B0604020202020204" pitchFamily="34" charset="0"/>
              </a:rPr>
              <a:t>Maintain the house in good order.</a:t>
            </a:r>
          </a:p>
          <a:p>
            <a:pPr marL="109728" indent="0">
              <a:buNone/>
            </a:pPr>
            <a:endParaRPr lang="en-US" sz="2600" dirty="0">
              <a:latin typeface="Arial" panose="020B0604020202020204" pitchFamily="34" charset="0"/>
              <a:cs typeface="Arial" panose="020B0604020202020204" pitchFamily="34" charset="0"/>
            </a:endParaRPr>
          </a:p>
          <a:p>
            <a:pPr marL="109728" indent="0">
              <a:buNone/>
            </a:pPr>
            <a:r>
              <a:rPr lang="en-US" sz="2600" dirty="0">
                <a:latin typeface="Arial" panose="020B0604020202020204" pitchFamily="34" charset="0"/>
                <a:cs typeface="Arial" panose="020B0604020202020204" pitchFamily="34" charset="0"/>
              </a:rPr>
              <a:t>Assume financial responsibility for all maintenance and repairs.</a:t>
            </a:r>
          </a:p>
          <a:p>
            <a:pPr marL="109728" indent="0">
              <a:buNone/>
            </a:pPr>
            <a:endParaRPr lang="en-US" sz="2600" dirty="0">
              <a:latin typeface="Arial" panose="020B0604020202020204" pitchFamily="34" charset="0"/>
              <a:cs typeface="Arial" panose="020B0604020202020204" pitchFamily="34" charset="0"/>
            </a:endParaRPr>
          </a:p>
          <a:p>
            <a:pPr marL="109728" indent="0">
              <a:buNone/>
            </a:pPr>
            <a:r>
              <a:rPr lang="en-US" sz="2600" dirty="0">
                <a:latin typeface="Arial" panose="020B0604020202020204" pitchFamily="34" charset="0"/>
                <a:cs typeface="Arial" panose="020B0604020202020204" pitchFamily="34" charset="0"/>
              </a:rPr>
              <a:t>Provide annual proof of home insurance to the housing department</a:t>
            </a:r>
          </a:p>
          <a:p>
            <a:pPr marL="109728" indent="0">
              <a:buNone/>
            </a:pPr>
            <a:endParaRPr lang="en-US" sz="2600" dirty="0">
              <a:latin typeface="Arial" panose="020B0604020202020204" pitchFamily="34" charset="0"/>
              <a:cs typeface="Arial" panose="020B0604020202020204" pitchFamily="34" charset="0"/>
            </a:endParaRPr>
          </a:p>
          <a:p>
            <a:pPr marL="109728" indent="0">
              <a:buNone/>
            </a:pPr>
            <a:r>
              <a:rPr lang="en-US" sz="2600" dirty="0">
                <a:latin typeface="Arial" panose="020B0604020202020204" pitchFamily="34" charset="0"/>
                <a:cs typeface="Arial" panose="020B0604020202020204" pitchFamily="34" charset="0"/>
              </a:rPr>
              <a:t>Adhere to all Bylaws</a:t>
            </a:r>
          </a:p>
          <a:p>
            <a:pPr marL="109728" indent="0">
              <a:buNone/>
            </a:pPr>
            <a:endParaRPr lang="en-US" sz="2600" dirty="0">
              <a:latin typeface="Arial" panose="020B0604020202020204" pitchFamily="34" charset="0"/>
              <a:cs typeface="Arial" panose="020B0604020202020204" pitchFamily="34" charset="0"/>
            </a:endParaRPr>
          </a:p>
          <a:p>
            <a:pPr marL="109728" lvl="0" indent="0">
              <a:buNone/>
            </a:pPr>
            <a:r>
              <a:rPr lang="en-US" sz="2600" dirty="0">
                <a:latin typeface="Arial" panose="020B0604020202020204" pitchFamily="34" charset="0"/>
                <a:cs typeface="Arial" panose="020B0604020202020204" pitchFamily="34" charset="0"/>
              </a:rPr>
              <a:t>Applicant must notify the band if the house will be left vacant for more than 30 days and homeowner must provide name and contact info for the person who will maintain the property in their absence</a:t>
            </a:r>
          </a:p>
          <a:p>
            <a:pPr marL="109728" indent="0">
              <a:buNone/>
            </a:pPr>
            <a:endParaRPr lang="en-US" dirty="0"/>
          </a:p>
          <a:p>
            <a:endParaRPr lang="en-US" dirty="0"/>
          </a:p>
        </p:txBody>
      </p:sp>
    </p:spTree>
    <p:extLst>
      <p:ext uri="{BB962C8B-B14F-4D97-AF65-F5344CB8AC3E}">
        <p14:creationId xmlns:p14="http://schemas.microsoft.com/office/powerpoint/2010/main" val="2227307459"/>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64B2C8F-C7CE-4FA1-B28D-E59C84E153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TM04033925[[fn=Droplet]]</Template>
  <TotalTime>0</TotalTime>
  <Words>575</Words>
  <Application>Microsoft Office PowerPoint</Application>
  <PresentationFormat>On-screen Show (4:3)</PresentationFormat>
  <Paragraphs>125</Paragraphs>
  <Slides>13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Tw Cen MT</vt:lpstr>
      <vt:lpstr>Wingdings</vt:lpstr>
      <vt:lpstr>Droplet</vt:lpstr>
      <vt:lpstr>Applying for CP  ( Certificate of Possession)  of a Home on Reserve</vt:lpstr>
      <vt:lpstr>Agenda</vt:lpstr>
      <vt:lpstr>Overview of Policies XX &amp; XX</vt:lpstr>
      <vt:lpstr>Procedure of Policy XX</vt:lpstr>
      <vt:lpstr>Policy 43-Eligibility Criteria</vt:lpstr>
      <vt:lpstr>Eligibility</vt:lpstr>
      <vt:lpstr>Probationary Period</vt:lpstr>
      <vt:lpstr>After Probationary Period</vt:lpstr>
      <vt:lpstr>Homeowner Responsibilities</vt:lpstr>
      <vt:lpstr>Band Responsibilities</vt:lpstr>
      <vt:lpstr>Summary</vt:lpstr>
      <vt:lpstr>Optional- Maintenance Fund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2015-11-20T21:57:27Z</dcterms:created>
  <dcterms:modified xsi:type="dcterms:W3CDTF">2017-05-31T19:23:19Z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TC101671239990</vt:lpwstr>
  </property>
</Properties>
</file>